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7" r:id="rId3"/>
    <p:sldMasterId id="2147483712" r:id="rId4"/>
  </p:sldMasterIdLst>
  <p:notesMasterIdLst>
    <p:notesMasterId r:id="rId6"/>
  </p:notesMasterIdLst>
  <p:handoutMasterIdLst>
    <p:handoutMasterId r:id="rId7"/>
  </p:handoutMasterIdLst>
  <p:sldIdLst>
    <p:sldId id="264" r:id="rId5"/>
  </p:sldIdLst>
  <p:sldSz cx="9144000" cy="6858000" type="letter"/>
  <p:notesSz cx="69469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rris, Mark K CAPT USN DLA AVIATION (US)" initials="HMKCUDA(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00006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3503" autoAdjust="0"/>
  </p:normalViewPr>
  <p:slideViewPr>
    <p:cSldViewPr snapToGrid="0" showGuides="1">
      <p:cViewPr varScale="1">
        <p:scale>
          <a:sx n="113" d="100"/>
          <a:sy n="113" d="100"/>
        </p:scale>
        <p:origin x="1422" y="96"/>
      </p:cViewPr>
      <p:guideLst>
        <p:guide orient="horz" pos="216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04"/>
    </p:cViewPr>
  </p:sorterViewPr>
  <p:notesViewPr>
    <p:cSldViewPr snapToGrid="0">
      <p:cViewPr varScale="1">
        <p:scale>
          <a:sx n="34" d="100"/>
          <a:sy n="34" d="100"/>
        </p:scale>
        <p:origin x="-1756" y="-80"/>
      </p:cViewPr>
      <p:guideLst>
        <p:guide orient="horz" pos="2904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10323" cy="461010"/>
          </a:xfrm>
          <a:prstGeom prst="rect">
            <a:avLst/>
          </a:prstGeom>
        </p:spPr>
        <p:txBody>
          <a:bodyPr vert="horz" lIns="92332" tIns="46167" rIns="92332" bIns="461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73" y="0"/>
            <a:ext cx="3010323" cy="461010"/>
          </a:xfrm>
          <a:prstGeom prst="rect">
            <a:avLst/>
          </a:prstGeom>
        </p:spPr>
        <p:txBody>
          <a:bodyPr vert="horz" lIns="92332" tIns="46167" rIns="92332" bIns="46167" rtlCol="0"/>
          <a:lstStyle>
            <a:lvl1pPr algn="r">
              <a:defRPr sz="1200"/>
            </a:lvl1pPr>
          </a:lstStyle>
          <a:p>
            <a:fld id="{61524D84-6CA1-4960-BBDB-B3F5200F520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757591"/>
            <a:ext cx="3010323" cy="461010"/>
          </a:xfrm>
          <a:prstGeom prst="rect">
            <a:avLst/>
          </a:prstGeom>
        </p:spPr>
        <p:txBody>
          <a:bodyPr vert="horz" lIns="92332" tIns="46167" rIns="92332" bIns="461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73" y="8757591"/>
            <a:ext cx="3010323" cy="461010"/>
          </a:xfrm>
          <a:prstGeom prst="rect">
            <a:avLst/>
          </a:prstGeom>
        </p:spPr>
        <p:txBody>
          <a:bodyPr vert="horz" lIns="92332" tIns="46167" rIns="92332" bIns="46167" rtlCol="0" anchor="b"/>
          <a:lstStyle>
            <a:lvl1pPr algn="r">
              <a:defRPr sz="1200"/>
            </a:lvl1pPr>
          </a:lstStyle>
          <a:p>
            <a:fld id="{95C037BD-99D2-41BB-B9E2-80BE82F5A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98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10323" cy="462612"/>
          </a:xfrm>
          <a:prstGeom prst="rect">
            <a:avLst/>
          </a:prstGeom>
        </p:spPr>
        <p:txBody>
          <a:bodyPr vert="horz" lIns="92332" tIns="46167" rIns="92332" bIns="461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73" y="0"/>
            <a:ext cx="3010323" cy="462612"/>
          </a:xfrm>
          <a:prstGeom prst="rect">
            <a:avLst/>
          </a:prstGeom>
        </p:spPr>
        <p:txBody>
          <a:bodyPr vert="horz" lIns="92332" tIns="46167" rIns="92332" bIns="46167" rtlCol="0"/>
          <a:lstStyle>
            <a:lvl1pPr algn="r">
              <a:defRPr sz="1200"/>
            </a:lvl1pPr>
          </a:lstStyle>
          <a:p>
            <a:fld id="{7977822C-A423-43CD-92B2-663C2180C13A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0175" y="1152525"/>
            <a:ext cx="41465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2" tIns="46167" rIns="92332" bIns="461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37221"/>
            <a:ext cx="5557520" cy="3630454"/>
          </a:xfrm>
          <a:prstGeom prst="rect">
            <a:avLst/>
          </a:prstGeom>
        </p:spPr>
        <p:txBody>
          <a:bodyPr vert="horz" lIns="92332" tIns="46167" rIns="92332" bIns="4616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757594"/>
            <a:ext cx="3010323" cy="462611"/>
          </a:xfrm>
          <a:prstGeom prst="rect">
            <a:avLst/>
          </a:prstGeom>
        </p:spPr>
        <p:txBody>
          <a:bodyPr vert="horz" lIns="92332" tIns="46167" rIns="92332" bIns="461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73" y="8757594"/>
            <a:ext cx="3010323" cy="462611"/>
          </a:xfrm>
          <a:prstGeom prst="rect">
            <a:avLst/>
          </a:prstGeom>
        </p:spPr>
        <p:txBody>
          <a:bodyPr vert="horz" lIns="92332" tIns="46167" rIns="92332" bIns="46167" rtlCol="0" anchor="b"/>
          <a:lstStyle>
            <a:lvl1pPr algn="r">
              <a:defRPr sz="1200"/>
            </a:lvl1pPr>
          </a:lstStyle>
          <a:p>
            <a:fld id="{5CC7E1EF-A4C7-4127-9892-D4092A615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08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Weapon</a:t>
            </a:r>
            <a:r>
              <a:rPr lang="en-US" baseline="0" dirty="0" smtClean="0"/>
              <a:t> Systems are nominated by the Military Services/participating agency and submitted to HQ DLA.  Upon approval, HQ DLA enters assigned WSDCs into DSCs’ databased for inclusion in the WSSP.  (Source:  DLAM 4140.2, Vol II, Part 3, Appendix A-44)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Weapon System Group Codes (WSGCs) are assigned by the Military Services/Activities and submitted to HQ DLA for inclusion of the system in the WSSP.  Subsequently, HQ DLA inputs applicable WSGCs to each Defense Supply Center’s WSSP/system.  (Source:  DLAM 4140.2, Vol II, Part 3, Appendix A-44).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Weapon System Essentiality Codes (WSECs) are assigned by the Military Services/Activities.</a:t>
            </a:r>
          </a:p>
          <a:p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Weapon System Indicator Codes (WSICs) are assigned from data in the WSDB and on the Weapon Item Data Transactions.   They are defined in terms of their various WSEC/WSGC combinations. (Source:  DLAM 4140.2, Vol II, Part 3, Appendix A-44).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WEAPON SYSTEM FROUP CODE/ITEM ESSENTIALITY CODE MATRIX CHART.   The Weapon System Group Code (WSGC), Essentiality Code, Weapon System Indicator Code (WSIC), and Investment Tier matrix is the new </a:t>
            </a:r>
            <a:r>
              <a:rPr lang="en-US" baseline="0" dirty="0" err="1" smtClean="0"/>
              <a:t>reranking</a:t>
            </a:r>
            <a:r>
              <a:rPr lang="en-US" baseline="0" dirty="0" smtClean="0"/>
              <a:t> and recalculation of NSN WSICs.  Chart on the right side above is recreated from DLAM 4140.2, Vol II, Part 3, Appendix A-44, Part III).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7E1EF-A4C7-4127-9892-D4092A6152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33" y="228600"/>
            <a:ext cx="7269480" cy="685800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64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6" y="228602"/>
            <a:ext cx="1881188" cy="52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6314" y="228602"/>
            <a:ext cx="5491162" cy="5243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5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4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0" y="1524000"/>
            <a:ext cx="6096000" cy="36576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>
              <a:defRPr/>
            </a:pPr>
            <a:endParaRPr lang="en-US" altLang="en-US" sz="24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 userDrawn="1"/>
        </p:nvSpPr>
        <p:spPr bwMode="auto">
          <a:xfrm>
            <a:off x="3917838" y="6581777"/>
            <a:ext cx="1303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sz="1200" b="0" smtClean="0">
                <a:solidFill>
                  <a:srgbClr val="009242"/>
                </a:solidFill>
              </a:rPr>
              <a:t>UNCLASSIFIED</a:t>
            </a:r>
          </a:p>
        </p:txBody>
      </p:sp>
      <p:sp>
        <p:nvSpPr>
          <p:cNvPr id="17449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1524000"/>
            <a:ext cx="6096000" cy="3657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 sz="3600"/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7" descr="NAElogoJan08_final"/>
          <p:cNvPicPr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1" y="15240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36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33" y="228600"/>
            <a:ext cx="7269480" cy="685800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7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6816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3300" y="1357313"/>
            <a:ext cx="36718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589" y="1357313"/>
            <a:ext cx="36734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3193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4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936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4152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2271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264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7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6" y="228602"/>
            <a:ext cx="1881188" cy="52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6314" y="228602"/>
            <a:ext cx="5491162" cy="5243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7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398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0" y="1524000"/>
            <a:ext cx="6096000" cy="3657600"/>
          </a:xfrm>
          <a:prstGeom prst="rect">
            <a:avLst/>
          </a:prstGeom>
          <a:gradFill rotWithShape="0">
            <a:gsLst>
              <a:gs pos="0">
                <a:srgbClr val="003399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>
              <a:defRPr/>
            </a:pPr>
            <a:endParaRPr lang="en-US" altLang="en-US" sz="2400" b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 userDrawn="1"/>
        </p:nvSpPr>
        <p:spPr bwMode="auto">
          <a:xfrm>
            <a:off x="3917838" y="6581777"/>
            <a:ext cx="1303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sz="1200" b="0" smtClean="0">
                <a:solidFill>
                  <a:srgbClr val="009242"/>
                </a:solidFill>
              </a:rPr>
              <a:t>UNCLASSIFIED</a:t>
            </a:r>
          </a:p>
        </p:txBody>
      </p:sp>
      <p:sp>
        <p:nvSpPr>
          <p:cNvPr id="17449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1524000"/>
            <a:ext cx="6096000" cy="3657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 sz="3600"/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7" descr="NAElogoJan08_final"/>
          <p:cNvPicPr>
            <a:picLocks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1" y="15240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752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33" y="228600"/>
            <a:ext cx="7269480" cy="685800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18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03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3300" y="1357313"/>
            <a:ext cx="36718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589" y="1357313"/>
            <a:ext cx="36734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5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4020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58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3300" y="1357313"/>
            <a:ext cx="36718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589" y="1357313"/>
            <a:ext cx="36734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7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863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15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832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75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6" y="228602"/>
            <a:ext cx="1881188" cy="52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6314" y="228602"/>
            <a:ext cx="5491162" cy="5243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77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94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33" y="228600"/>
            <a:ext cx="7269480" cy="685800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40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076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3300" y="1357313"/>
            <a:ext cx="36718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589" y="1357313"/>
            <a:ext cx="36734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72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5562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902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616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447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0530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945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28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6" y="228602"/>
            <a:ext cx="1881188" cy="52435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6314" y="228602"/>
            <a:ext cx="5491162" cy="52435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62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63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98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55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4188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18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95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760757" y="6542316"/>
            <a:ext cx="341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B29AA570-7C01-4C96-9D1C-ECB064F79F77}" type="slidenum">
              <a:rPr lang="en-US" altLang="en-US" sz="1000" smtClean="0"/>
              <a:pPr algn="ctr" eaLnBrk="1" hangingPunct="1">
                <a:defRPr/>
              </a:pPr>
              <a:t>‹#›</a:t>
            </a:fld>
            <a:endParaRPr lang="en-US" altLang="en-US" sz="1000" dirty="0" smtClean="0"/>
          </a:p>
        </p:txBody>
      </p:sp>
      <p:pic>
        <p:nvPicPr>
          <p:cNvPr id="1029" name="Picture 8" descr="NAElogoJan08_final"/>
          <p:cNvPicPr>
            <a:picLocks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76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8"/>
          <p:cNvSpPr>
            <a:spLocks noChangeArrowheads="1"/>
          </p:cNvSpPr>
          <p:nvPr/>
        </p:nvSpPr>
        <p:spPr bwMode="gray">
          <a:xfrm>
            <a:off x="917576" y="958850"/>
            <a:ext cx="7291031" cy="45719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1" name="TextBox 11"/>
          <p:cNvSpPr txBox="1">
            <a:spLocks noChangeArrowheads="1"/>
          </p:cNvSpPr>
          <p:nvPr/>
        </p:nvSpPr>
        <p:spPr bwMode="auto">
          <a:xfrm>
            <a:off x="3793098" y="6550027"/>
            <a:ext cx="14927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400" smtClean="0">
                <a:solidFill>
                  <a:srgbClr val="00800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92640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0066"/>
        </a:buClr>
        <a:buSzPct val="100000"/>
        <a:buFont typeface="Webdings" panose="05030102010509060703" pitchFamily="18" charset="2"/>
        <a:buChar char="4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400" i="1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000" i="1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760757" y="6542316"/>
            <a:ext cx="341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B29AA570-7C01-4C96-9D1C-ECB064F79F77}" type="slidenum">
              <a:rPr lang="en-US" altLang="en-US" sz="1000" smtClean="0">
                <a:solidFill>
                  <a:prstClr val="black"/>
                </a:solidFill>
              </a:rPr>
              <a:pPr algn="ctr" eaLnBrk="1" hangingPunct="1">
                <a:defRPr/>
              </a:pPr>
              <a:t>‹#›</a:t>
            </a:fld>
            <a:endParaRPr lang="en-US" altLang="en-US" sz="1000" dirty="0" smtClean="0">
              <a:solidFill>
                <a:prstClr val="black"/>
              </a:solidFill>
            </a:endParaRPr>
          </a:p>
        </p:txBody>
      </p:sp>
      <p:pic>
        <p:nvPicPr>
          <p:cNvPr id="1029" name="Picture 8" descr="NAElogoJan08_final"/>
          <p:cNvPicPr>
            <a:picLocks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76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8"/>
          <p:cNvSpPr>
            <a:spLocks noChangeArrowheads="1"/>
          </p:cNvSpPr>
          <p:nvPr/>
        </p:nvSpPr>
        <p:spPr bwMode="gray">
          <a:xfrm>
            <a:off x="917576" y="958850"/>
            <a:ext cx="7291031" cy="45719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solidFill>
                <a:prstClr val="black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1" name="TextBox 11"/>
          <p:cNvSpPr txBox="1">
            <a:spLocks noChangeArrowheads="1"/>
          </p:cNvSpPr>
          <p:nvPr/>
        </p:nvSpPr>
        <p:spPr bwMode="auto">
          <a:xfrm>
            <a:off x="3793098" y="6550027"/>
            <a:ext cx="14927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400" smtClean="0">
                <a:solidFill>
                  <a:srgbClr val="00800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13070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0066"/>
        </a:buClr>
        <a:buSzPct val="100000"/>
        <a:buFont typeface="Webdings" panose="05030102010509060703" pitchFamily="18" charset="2"/>
        <a:buChar char="4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400" i="1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000" i="1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760757" y="6542316"/>
            <a:ext cx="341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B29AA570-7C01-4C96-9D1C-ECB064F79F77}" type="slidenum">
              <a:rPr lang="en-US" altLang="en-US" sz="1000" smtClean="0">
                <a:solidFill>
                  <a:prstClr val="black"/>
                </a:solidFill>
              </a:rPr>
              <a:pPr algn="ctr" eaLnBrk="1" hangingPunct="1">
                <a:defRPr/>
              </a:pPr>
              <a:t>‹#›</a:t>
            </a:fld>
            <a:endParaRPr lang="en-US" altLang="en-US" sz="1000" dirty="0" smtClean="0">
              <a:solidFill>
                <a:prstClr val="black"/>
              </a:solidFill>
            </a:endParaRPr>
          </a:p>
        </p:txBody>
      </p:sp>
      <p:pic>
        <p:nvPicPr>
          <p:cNvPr id="1029" name="Picture 8" descr="NAElogoJan08_final"/>
          <p:cNvPicPr>
            <a:picLocks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762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8"/>
          <p:cNvSpPr>
            <a:spLocks noChangeArrowheads="1"/>
          </p:cNvSpPr>
          <p:nvPr/>
        </p:nvSpPr>
        <p:spPr bwMode="gray">
          <a:xfrm>
            <a:off x="917576" y="958850"/>
            <a:ext cx="7291031" cy="45719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solidFill>
                <a:prstClr val="black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1" name="TextBox 11"/>
          <p:cNvSpPr txBox="1">
            <a:spLocks noChangeArrowheads="1"/>
          </p:cNvSpPr>
          <p:nvPr/>
        </p:nvSpPr>
        <p:spPr bwMode="auto">
          <a:xfrm>
            <a:off x="3793098" y="6550027"/>
            <a:ext cx="14927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400" smtClean="0">
                <a:solidFill>
                  <a:srgbClr val="00800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83660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0066"/>
        </a:buClr>
        <a:buSzPct val="100000"/>
        <a:buFont typeface="Webdings" panose="05030102010509060703" pitchFamily="18" charset="2"/>
        <a:buChar char="4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400" i="1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000" i="1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7576" y="228600"/>
            <a:ext cx="726948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760757" y="6542316"/>
            <a:ext cx="341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B29AA570-7C01-4C96-9D1C-ECB064F79F77}" type="slidenum">
              <a:rPr lang="en-US" altLang="en-US" sz="1000" smtClean="0">
                <a:solidFill>
                  <a:prstClr val="black"/>
                </a:solidFill>
              </a:rPr>
              <a:pPr algn="ctr" eaLnBrk="1" hangingPunct="1">
                <a:defRPr/>
              </a:pPr>
              <a:t>‹#›</a:t>
            </a:fld>
            <a:endParaRPr lang="en-US" altLang="en-US" sz="1000" dirty="0" smtClean="0">
              <a:solidFill>
                <a:prstClr val="black"/>
              </a:solidFill>
            </a:endParaRPr>
          </a:p>
        </p:txBody>
      </p:sp>
      <p:pic>
        <p:nvPicPr>
          <p:cNvPr id="1029" name="Picture 8" descr="NAElogoJan08_final"/>
          <p:cNvPicPr>
            <a:picLocks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762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8"/>
          <p:cNvSpPr>
            <a:spLocks noChangeArrowheads="1"/>
          </p:cNvSpPr>
          <p:nvPr/>
        </p:nvSpPr>
        <p:spPr bwMode="gray">
          <a:xfrm>
            <a:off x="917576" y="958850"/>
            <a:ext cx="7291031" cy="45719"/>
          </a:xfrm>
          <a:prstGeom prst="rect">
            <a:avLst/>
          </a:prstGeom>
          <a:gradFill flip="none" rotWithShape="1">
            <a:gsLst>
              <a:gs pos="40000">
                <a:schemeClr val="tx2">
                  <a:lumMod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smtClean="0">
              <a:solidFill>
                <a:prstClr val="black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1" name="TextBox 11"/>
          <p:cNvSpPr txBox="1">
            <a:spLocks noChangeArrowheads="1"/>
          </p:cNvSpPr>
          <p:nvPr/>
        </p:nvSpPr>
        <p:spPr bwMode="auto">
          <a:xfrm>
            <a:off x="3793098" y="6550027"/>
            <a:ext cx="14927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400" smtClean="0">
                <a:solidFill>
                  <a:srgbClr val="00800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32731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0066"/>
        </a:buClr>
        <a:buSzPct val="100000"/>
        <a:buFont typeface="Webdings" panose="05030102010509060703" pitchFamily="18" charset="2"/>
        <a:buChar char="4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400" i="1">
          <a:solidFill>
            <a:srgbClr val="000066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–"/>
        <a:defRPr sz="2000" i="1">
          <a:solidFill>
            <a:srgbClr val="000066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0"/>
        </a:spcBef>
        <a:spcAft>
          <a:spcPct val="30000"/>
        </a:spcAft>
        <a:buClr>
          <a:srgbClr val="000066"/>
        </a:buClr>
        <a:buSzPct val="70000"/>
        <a:buChar char="•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38538" y="1069139"/>
            <a:ext cx="8619215" cy="4199386"/>
          </a:xfrm>
          <a:prstGeom prst="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33" y="157041"/>
            <a:ext cx="7269480" cy="685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Weapon System Codes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5092343" y="5025021"/>
            <a:ext cx="2699936" cy="24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0066"/>
              </a:buClr>
              <a:buSzPct val="100000"/>
              <a:buFont typeface="Webdings" panose="05030102010509060703" pitchFamily="18" charset="2"/>
              <a:buChar char="4"/>
              <a:defRPr sz="28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–"/>
              <a:defRPr sz="2400" i="1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–"/>
              <a:defRPr sz="2000" i="1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30000"/>
              </a:spcAft>
              <a:buClr>
                <a:srgbClr val="000066"/>
              </a:buClr>
              <a:buSzPct val="70000"/>
              <a:buChar char="•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57150" indent="0">
              <a:spcAft>
                <a:spcPts val="600"/>
              </a:spcAft>
              <a:buNone/>
            </a:pPr>
            <a:r>
              <a:rPr lang="en-US" sz="1050" dirty="0" smtClean="0">
                <a:solidFill>
                  <a:schemeClr val="tx1"/>
                </a:solidFill>
                <a:cs typeface="Arial" charset="0"/>
              </a:rPr>
              <a:t>Reference:  </a:t>
            </a:r>
            <a:r>
              <a:rPr lang="en-US" sz="1050" i="1" dirty="0" smtClean="0">
                <a:solidFill>
                  <a:schemeClr val="tx1"/>
                </a:solidFill>
                <a:cs typeface="Arial" charset="0"/>
              </a:rPr>
              <a:t>DLAM 4140.2, Vol II, Part 3</a:t>
            </a:r>
            <a:endParaRPr lang="en-US" sz="1050" i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538" y="6156009"/>
            <a:ext cx="861921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“Inaccurate Weapon System Coding May Contribute to Material Delay”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1981" y="1134266"/>
            <a:ext cx="3251200" cy="7694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" indent="0" algn="ctr">
              <a:spcAft>
                <a:spcPts val="600"/>
              </a:spcAft>
              <a:buNone/>
            </a:pPr>
            <a:r>
              <a:rPr lang="en-US" sz="1200" b="1" dirty="0" smtClean="0">
                <a:cs typeface="Arial" charset="0"/>
              </a:rPr>
              <a:t>WSIC </a:t>
            </a:r>
            <a:r>
              <a:rPr lang="en-US" sz="1200" b="1" dirty="0">
                <a:cs typeface="Arial" charset="0"/>
              </a:rPr>
              <a:t>(Weapon System Indicator Code)</a:t>
            </a:r>
            <a:endParaRPr lang="en-US" sz="1200" dirty="0">
              <a:cs typeface="Arial" charset="0"/>
            </a:endParaRPr>
          </a:p>
          <a:p>
            <a:pPr marL="57150" indent="0">
              <a:spcAft>
                <a:spcPts val="600"/>
              </a:spcAft>
              <a:buNone/>
            </a:pPr>
            <a:r>
              <a:rPr lang="en-US" sz="900" dirty="0" smtClean="0">
                <a:cs typeface="Arial" charset="0"/>
              </a:rPr>
              <a:t>One </a:t>
            </a:r>
            <a:r>
              <a:rPr lang="en-US" sz="900" dirty="0">
                <a:cs typeface="Arial" charset="0"/>
              </a:rPr>
              <a:t>alphabet letter </a:t>
            </a:r>
            <a:r>
              <a:rPr lang="en-US" sz="900" dirty="0" smtClean="0">
                <a:cs typeface="Arial" charset="0"/>
              </a:rPr>
              <a:t>(F,G,H,L...</a:t>
            </a:r>
            <a:r>
              <a:rPr lang="en-US" sz="900" dirty="0" err="1" smtClean="0">
                <a:cs typeface="Arial" charset="0"/>
              </a:rPr>
              <a:t>etc</a:t>
            </a:r>
            <a:r>
              <a:rPr lang="en-US" sz="900" dirty="0" smtClean="0">
                <a:cs typeface="Arial" charset="0"/>
              </a:rPr>
              <a:t>) derived </a:t>
            </a:r>
            <a:r>
              <a:rPr lang="en-US" sz="900" dirty="0">
                <a:cs typeface="Arial" charset="0"/>
              </a:rPr>
              <a:t>from the WSDC, </a:t>
            </a:r>
            <a:r>
              <a:rPr lang="en-US" sz="900" dirty="0" smtClean="0">
                <a:cs typeface="Arial" charset="0"/>
              </a:rPr>
              <a:t>WSGC</a:t>
            </a:r>
            <a:r>
              <a:rPr lang="en-US" sz="900" dirty="0">
                <a:cs typeface="Arial" charset="0"/>
              </a:rPr>
              <a:t>, and </a:t>
            </a:r>
            <a:r>
              <a:rPr lang="en-US" sz="900" dirty="0" smtClean="0">
                <a:cs typeface="Arial" charset="0"/>
              </a:rPr>
              <a:t>WSEC </a:t>
            </a:r>
            <a:r>
              <a:rPr lang="en-US" sz="900" dirty="0">
                <a:cs typeface="Arial" charset="0"/>
              </a:rPr>
              <a:t>which determines the criticality of a NIIN to the overall end </a:t>
            </a:r>
            <a:r>
              <a:rPr lang="en-US" sz="900" dirty="0" smtClean="0">
                <a:cs typeface="Arial" charset="0"/>
              </a:rPr>
              <a:t>item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553" y="1438759"/>
            <a:ext cx="4148592" cy="9079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" indent="0" algn="ctr">
              <a:spcAft>
                <a:spcPts val="600"/>
              </a:spcAft>
              <a:buNone/>
            </a:pPr>
            <a:r>
              <a:rPr lang="en-US" sz="1200" b="1" dirty="0">
                <a:cs typeface="Arial" charset="0"/>
              </a:rPr>
              <a:t>WSDC (Weapon System Designator Code)</a:t>
            </a:r>
          </a:p>
          <a:p>
            <a:r>
              <a:rPr lang="en-US" altLang="en-US" sz="900" dirty="0" smtClean="0"/>
              <a:t>Two-position</a:t>
            </a:r>
            <a:r>
              <a:rPr lang="en-US" altLang="en-US" sz="900" dirty="0"/>
              <a:t>, alphanumeric Weapon System Designator (WSD) and a one position Service Code (SVC)/</a:t>
            </a:r>
            <a:r>
              <a:rPr lang="en-US" altLang="en-US" sz="900" dirty="0" smtClean="0"/>
              <a:t>Activity.</a:t>
            </a:r>
            <a:endParaRPr lang="en-US" altLang="en-US" sz="900" dirty="0"/>
          </a:p>
          <a:p>
            <a:r>
              <a:rPr lang="en-US" sz="900" dirty="0">
                <a:cs typeface="Arial" charset="0"/>
              </a:rPr>
              <a:t>  </a:t>
            </a:r>
            <a:endParaRPr lang="en-US" sz="900" dirty="0" smtClean="0">
              <a:cs typeface="Arial" charset="0"/>
            </a:endParaRPr>
          </a:p>
          <a:p>
            <a:r>
              <a:rPr lang="en-US" sz="900" dirty="0" smtClean="0">
                <a:cs typeface="Arial" charset="0"/>
              </a:rPr>
              <a:t>E.g</a:t>
            </a:r>
            <a:r>
              <a:rPr lang="en-US" sz="900" dirty="0">
                <a:cs typeface="Arial" charset="0"/>
              </a:rPr>
              <a:t>.:  05A is CH-47 Army; 11F is C-5 Air Force; 43N is F/A-18 Navy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552" y="3673170"/>
            <a:ext cx="4148592" cy="121571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" indent="0" algn="ctr">
              <a:spcAft>
                <a:spcPts val="600"/>
              </a:spcAft>
              <a:buNone/>
            </a:pPr>
            <a:r>
              <a:rPr lang="en-US" sz="1200" b="1" dirty="0">
                <a:cs typeface="Arial" charset="0"/>
              </a:rPr>
              <a:t>WSEC (Weapon System Essentiality Code)</a:t>
            </a:r>
          </a:p>
          <a:p>
            <a:pPr marL="57150" indent="0">
              <a:spcAft>
                <a:spcPts val="600"/>
              </a:spcAft>
              <a:buNone/>
            </a:pPr>
            <a:r>
              <a:rPr lang="en-US" sz="900" dirty="0" smtClean="0">
                <a:cs typeface="Arial" charset="0"/>
              </a:rPr>
              <a:t>One-digit </a:t>
            </a:r>
            <a:r>
              <a:rPr lang="en-US" sz="900" dirty="0">
                <a:cs typeface="Arial" charset="0"/>
              </a:rPr>
              <a:t>(1=Failure renders end item inoperable; 3=Failure will </a:t>
            </a:r>
            <a:r>
              <a:rPr lang="en-US" sz="900" u="sng" dirty="0">
                <a:cs typeface="Arial" charset="0"/>
              </a:rPr>
              <a:t>not </a:t>
            </a:r>
            <a:r>
              <a:rPr lang="en-US" sz="900" dirty="0">
                <a:cs typeface="Arial" charset="0"/>
              </a:rPr>
              <a:t>render the item inoperable; 5=Needed for Personnel Safety; 6= Needed for Legal or Climatic; or 7=Needed to prevent impairment of end item) which indicates the degree that failure of the part will affect the end item </a:t>
            </a:r>
            <a:r>
              <a:rPr lang="en-US" sz="900" dirty="0" smtClean="0">
                <a:cs typeface="Arial" charset="0"/>
              </a:rPr>
              <a:t>operation</a:t>
            </a:r>
          </a:p>
          <a:p>
            <a:pPr marL="57150" indent="0">
              <a:spcAft>
                <a:spcPts val="600"/>
              </a:spcAft>
              <a:buNone/>
            </a:pPr>
            <a:r>
              <a:rPr lang="en-US" sz="900" dirty="0" smtClean="0">
                <a:cs typeface="Arial" charset="0"/>
              </a:rPr>
              <a:t>E.g</a:t>
            </a:r>
            <a:r>
              <a:rPr lang="en-US" sz="900" dirty="0">
                <a:cs typeface="Arial" charset="0"/>
              </a:rPr>
              <a:t>.: </a:t>
            </a:r>
            <a:r>
              <a:rPr lang="en-US" sz="900" dirty="0" smtClean="0"/>
              <a:t>01-189-2195 </a:t>
            </a:r>
            <a:r>
              <a:rPr lang="en-US" sz="900" dirty="0"/>
              <a:t>is a steering tie rod for a vehicle and assigned WSEC of </a:t>
            </a:r>
            <a:r>
              <a:rPr lang="en-US" sz="900" dirty="0" smtClean="0"/>
              <a:t>1</a:t>
            </a:r>
          </a:p>
          <a:p>
            <a:pPr marL="57150" indent="0">
              <a:spcAft>
                <a:spcPts val="600"/>
              </a:spcAft>
              <a:buNone/>
            </a:pPr>
            <a:endParaRPr lang="en-US" sz="100" dirty="0"/>
          </a:p>
        </p:txBody>
      </p:sp>
      <p:sp>
        <p:nvSpPr>
          <p:cNvPr id="17" name="TextBox 16"/>
          <p:cNvSpPr txBox="1"/>
          <p:nvPr/>
        </p:nvSpPr>
        <p:spPr>
          <a:xfrm>
            <a:off x="399551" y="2412662"/>
            <a:ext cx="4148593" cy="1169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" indent="0">
              <a:spcAft>
                <a:spcPts val="600"/>
              </a:spcAft>
              <a:buNone/>
            </a:pPr>
            <a:endParaRPr lang="en-US" sz="100" dirty="0">
              <a:cs typeface="Arial" charset="0"/>
            </a:endParaRPr>
          </a:p>
          <a:p>
            <a:pPr marL="57150" indent="0" algn="ctr">
              <a:spcAft>
                <a:spcPts val="600"/>
              </a:spcAft>
              <a:buNone/>
            </a:pPr>
            <a:r>
              <a:rPr lang="en-US" sz="1200" b="1" dirty="0">
                <a:cs typeface="Arial" charset="0"/>
              </a:rPr>
              <a:t>WSGC (Weapon System Group Code)</a:t>
            </a:r>
            <a:endParaRPr lang="en-US" sz="1200" dirty="0">
              <a:cs typeface="Arial" charset="0"/>
            </a:endParaRPr>
          </a:p>
          <a:p>
            <a:pPr marL="57150" indent="0">
              <a:spcAft>
                <a:spcPts val="600"/>
              </a:spcAft>
              <a:buNone/>
            </a:pPr>
            <a:r>
              <a:rPr lang="en-US" sz="900" dirty="0" smtClean="0">
                <a:cs typeface="Arial" charset="0"/>
              </a:rPr>
              <a:t>One-letter </a:t>
            </a:r>
            <a:r>
              <a:rPr lang="en-US" sz="900" dirty="0">
                <a:cs typeface="Arial" charset="0"/>
              </a:rPr>
              <a:t>(A = Most Critical System; B= Critical System; or C=Least Critical System) which expresses the criticality of the larger Weapon System to that particular </a:t>
            </a:r>
            <a:r>
              <a:rPr lang="en-US" sz="900" dirty="0" smtClean="0">
                <a:cs typeface="Arial" charset="0"/>
              </a:rPr>
              <a:t>Service.</a:t>
            </a:r>
            <a:endParaRPr lang="en-US" sz="900" dirty="0">
              <a:cs typeface="Arial" charset="0"/>
            </a:endParaRPr>
          </a:p>
          <a:p>
            <a:pPr marL="57150" indent="0">
              <a:spcAft>
                <a:spcPts val="600"/>
              </a:spcAft>
              <a:buNone/>
            </a:pPr>
            <a:endParaRPr lang="en-US" sz="100" dirty="0">
              <a:cs typeface="Arial" charset="0"/>
            </a:endParaRPr>
          </a:p>
          <a:p>
            <a:pPr marL="57150" indent="0">
              <a:spcAft>
                <a:spcPts val="600"/>
              </a:spcAft>
              <a:buNone/>
            </a:pPr>
            <a:r>
              <a:rPr lang="en-US" sz="900" dirty="0">
                <a:cs typeface="Arial" charset="0"/>
              </a:rPr>
              <a:t>E.g.:  Air Force has assigned WSGC of A to C-5 Galaxy aircraft</a:t>
            </a:r>
          </a:p>
        </p:txBody>
      </p:sp>
      <p:sp>
        <p:nvSpPr>
          <p:cNvPr id="20" name="Right Brace 19"/>
          <p:cNvSpPr/>
          <p:nvPr/>
        </p:nvSpPr>
        <p:spPr>
          <a:xfrm>
            <a:off x="4619707" y="1335814"/>
            <a:ext cx="481161" cy="3689207"/>
          </a:xfrm>
          <a:prstGeom prst="rightBrace">
            <a:avLst>
              <a:gd name="adj1" fmla="val 8333"/>
              <a:gd name="adj2" fmla="val 49127"/>
            </a:avLst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770817"/>
              </p:ext>
            </p:extLst>
          </p:nvPr>
        </p:nvGraphicFramePr>
        <p:xfrm>
          <a:off x="5251981" y="1869071"/>
          <a:ext cx="3251200" cy="315595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16052789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01213956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385480218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515185795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3859379039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WSIC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Investment Tier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WSGC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WSEC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190296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264558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301262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52042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840688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083100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718844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55634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295390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97819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684939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09937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134029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or Blank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931958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or Blank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08162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Z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or Blank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207088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38538" y="5317295"/>
            <a:ext cx="8619216" cy="81560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100" dirty="0" smtClean="0"/>
              <a:t>22% of the Navy FRC requisitions in component material delay in Oct 2016 were assigned to 194 unique NIINs which had </a:t>
            </a:r>
            <a:r>
              <a:rPr lang="en-US" sz="1100" dirty="0"/>
              <a:t>a WISC of </a:t>
            </a:r>
            <a:r>
              <a:rPr lang="en-US" sz="1100" dirty="0" smtClean="0"/>
              <a:t>J,R,Y,K, S or Z.   NAVSUP WSS will facilitate leading action to validate Weapon System coding.</a:t>
            </a:r>
          </a:p>
          <a:p>
            <a:endParaRPr lang="en-US" sz="200" dirty="0" smtClean="0"/>
          </a:p>
          <a:p>
            <a:pPr marL="171450" indent="-171450">
              <a:buFontTx/>
              <a:buChar char="-"/>
            </a:pPr>
            <a:r>
              <a:rPr lang="en-US" sz="1100" u="sng" dirty="0" smtClean="0">
                <a:solidFill>
                  <a:srgbClr val="FF0000"/>
                </a:solidFill>
              </a:rPr>
              <a:t>Action Item for DLA </a:t>
            </a:r>
            <a:r>
              <a:rPr lang="en-US" sz="1100" u="sng" dirty="0">
                <a:solidFill>
                  <a:srgbClr val="FF0000"/>
                </a:solidFill>
              </a:rPr>
              <a:t>m</a:t>
            </a:r>
            <a:r>
              <a:rPr lang="en-US" sz="1100" u="sng" dirty="0" smtClean="0">
                <a:solidFill>
                  <a:srgbClr val="FF0000"/>
                </a:solidFill>
              </a:rPr>
              <a:t>embers in the Material Delay CPI Team</a:t>
            </a:r>
            <a:r>
              <a:rPr lang="en-US" sz="1100" dirty="0" smtClean="0">
                <a:solidFill>
                  <a:srgbClr val="FF0000"/>
                </a:solidFill>
              </a:rPr>
              <a:t>:     It seems logical based on the chart above, but is there a definitive way to know for certain that “low-rank/low-investment tier” WSICs are actually precluding DLA from adequately stocking these NIINs?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SP brief to the PAR 27 Mar 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SP brief to the PAR 27 Mar 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SP brief to the PAR 27 Mar 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A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SP brief to the PAR 27 Mar 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SP brief to the PAR 27 Mar 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SP brief to the PAR 27 Mar 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NA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SP brief to the PAR 27 Mar 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SP brief to the PAR 27 Mar 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SP brief to the PAR 27 Mar 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NA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SP brief to the PAR 27 Mar 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SP brief to the PAR 27 Mar 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SP brief to the PAR 27 Mar 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SP brief to the PAR 27 Mar 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27938</TotalTime>
  <Words>642</Words>
  <Application>Microsoft Office PowerPoint</Application>
  <PresentationFormat>Letter Paper (8.5x11 in)</PresentationFormat>
  <Paragraphs>111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Monotype Sorts</vt:lpstr>
      <vt:lpstr>Tahoma</vt:lpstr>
      <vt:lpstr>Times New Roman</vt:lpstr>
      <vt:lpstr>Webdings</vt:lpstr>
      <vt:lpstr>NAE Theme</vt:lpstr>
      <vt:lpstr>1_NAE Theme</vt:lpstr>
      <vt:lpstr>2_NAE Theme</vt:lpstr>
      <vt:lpstr>3_NAE Theme</vt:lpstr>
      <vt:lpstr>Weapon System Codes</vt:lpstr>
    </vt:vector>
  </TitlesOfParts>
  <Company>Booz Allen Hamilton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Kervahn, William [USA] (ASE)</dc:creator>
  <cp:lastModifiedBy>Pulver, Craig A CTR NAVSUP WSS - Phil, N983</cp:lastModifiedBy>
  <cp:revision>900</cp:revision>
  <cp:lastPrinted>2016-10-20T14:28:26Z</cp:lastPrinted>
  <dcterms:created xsi:type="dcterms:W3CDTF">2015-03-04T14:44:08Z</dcterms:created>
  <dcterms:modified xsi:type="dcterms:W3CDTF">2019-02-11T20:29:20Z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