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42" r:id="rId1"/>
    <p:sldMasterId id="2147484057" r:id="rId2"/>
  </p:sldMasterIdLst>
  <p:notesMasterIdLst>
    <p:notesMasterId r:id="rId18"/>
  </p:notesMasterIdLst>
  <p:handoutMasterIdLst>
    <p:handoutMasterId r:id="rId19"/>
  </p:handoutMasterIdLst>
  <p:sldIdLst>
    <p:sldId id="270" r:id="rId3"/>
    <p:sldId id="332" r:id="rId4"/>
    <p:sldId id="336" r:id="rId5"/>
    <p:sldId id="340" r:id="rId6"/>
    <p:sldId id="348" r:id="rId7"/>
    <p:sldId id="355" r:id="rId8"/>
    <p:sldId id="337" r:id="rId9"/>
    <p:sldId id="339" r:id="rId10"/>
    <p:sldId id="343" r:id="rId11"/>
    <p:sldId id="345" r:id="rId12"/>
    <p:sldId id="341" r:id="rId13"/>
    <p:sldId id="342" r:id="rId14"/>
    <p:sldId id="344" r:id="rId15"/>
    <p:sldId id="346" r:id="rId16"/>
    <p:sldId id="354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76"/>
    <a:srgbClr val="FECB00"/>
    <a:srgbClr val="95A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7" autoAdjust="0"/>
    <p:restoredTop sz="96330" autoAdjust="0"/>
  </p:normalViewPr>
  <p:slideViewPr>
    <p:cSldViewPr>
      <p:cViewPr varScale="1">
        <p:scale>
          <a:sx n="82" d="100"/>
          <a:sy n="82" d="100"/>
        </p:scale>
        <p:origin x="198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2"/>
    </p:cViewPr>
  </p:sorterViewPr>
  <p:notesViewPr>
    <p:cSldViewPr>
      <p:cViewPr>
        <p:scale>
          <a:sx n="100" d="100"/>
          <a:sy n="100" d="100"/>
        </p:scale>
        <p:origin x="-828" y="151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F4D736D-2C2F-457B-9AE3-F6D06701F380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8" tIns="46584" rIns="93168" bIns="465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FFE171-90DB-4831-BC3F-7F41F0C216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F9FF771-0F09-4B48-8EE6-9050BBF2F9B5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8" tIns="46584" rIns="93168" bIns="4658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68" tIns="46584" rIns="93168" bIns="4658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8" tIns="46584" rIns="93168" bIns="465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85D039-C32C-4898-B800-759D744FD21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z="160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B20DE97-362F-4D97-8FB4-3328BAFFD258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5B4213-5396-4F3B-841E-DC2744A6B517}" type="slidenum">
              <a:rPr lang="en-US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rgbClr val="002C76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64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8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800">
                <a:latin typeface="Helvetica" pitchFamily="34" charset="0"/>
              </a:defRPr>
            </a:lvl1pPr>
            <a:lvl2pPr>
              <a:buFont typeface="Wingdings" pitchFamily="2" charset="2"/>
              <a:buChar char="Ø"/>
              <a:defRPr sz="2400">
                <a:latin typeface="Helvetica" pitchFamily="34" charset="0"/>
              </a:defRPr>
            </a:lvl2pPr>
            <a:lvl3pPr>
              <a:buFont typeface="Wingdings" pitchFamily="2" charset="2"/>
              <a:buChar char="Ø"/>
              <a:defRPr sz="2000">
                <a:latin typeface="Helvetica" pitchFamily="34" charset="0"/>
              </a:defRPr>
            </a:lvl3pPr>
            <a:lvl4pPr>
              <a:buFont typeface="Wingdings" pitchFamily="2" charset="2"/>
              <a:buChar char="Ø"/>
              <a:defRPr sz="1800">
                <a:latin typeface="Helvetica" pitchFamily="34" charset="0"/>
              </a:defRPr>
            </a:lvl4pPr>
            <a:lvl5pPr>
              <a:buFont typeface="Wingdings" pitchFamily="2" charset="2"/>
              <a:buChar char="Ø"/>
              <a:defRPr sz="1800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95600" y="381000"/>
            <a:ext cx="6172200" cy="63976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74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8425" y="0"/>
            <a:ext cx="650557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23313" y="6570663"/>
            <a:ext cx="441325" cy="2873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CBC5433-A004-4766-9A1E-FD60BEE104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7386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800">
                <a:latin typeface="Helvetica" pitchFamily="34" charset="0"/>
              </a:defRPr>
            </a:lvl1pPr>
            <a:lvl2pPr>
              <a:buFont typeface="Wingdings" pitchFamily="2" charset="2"/>
              <a:buChar char="Ø"/>
              <a:defRPr sz="2400">
                <a:latin typeface="Helvetica" pitchFamily="34" charset="0"/>
              </a:defRPr>
            </a:lvl2pPr>
            <a:lvl3pPr>
              <a:buFont typeface="Wingdings" pitchFamily="2" charset="2"/>
              <a:buChar char="Ø"/>
              <a:defRPr sz="2000">
                <a:latin typeface="Helvetica" pitchFamily="34" charset="0"/>
              </a:defRPr>
            </a:lvl3pPr>
            <a:lvl4pPr>
              <a:buFont typeface="Wingdings" pitchFamily="2" charset="2"/>
              <a:buChar char="Ø"/>
              <a:defRPr sz="1800">
                <a:latin typeface="Helvetica" pitchFamily="34" charset="0"/>
              </a:defRPr>
            </a:lvl4pPr>
            <a:lvl5pPr>
              <a:buFont typeface="Wingdings" pitchFamily="2" charset="2"/>
              <a:buChar char="Ø"/>
              <a:defRPr sz="1800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95600" y="381000"/>
            <a:ext cx="6172200" cy="63976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6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itch Template Revision_banner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6200"/>
            <a:ext cx="91376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 userDrawn="1"/>
        </p:nvCxnSpPr>
        <p:spPr>
          <a:xfrm>
            <a:off x="0" y="1327150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13" descr="NAVSUP Corporate logo.wm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9225"/>
            <a:ext cx="23399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77000"/>
            <a:ext cx="9144000" cy="228600"/>
          </a:xfrm>
          <a:prstGeom prst="rect">
            <a:avLst/>
          </a:prstGeom>
          <a:solidFill>
            <a:srgbClr val="FE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C76"/>
              </a:solidFill>
            </a:endParaRPr>
          </a:p>
        </p:txBody>
      </p:sp>
      <p:sp>
        <p:nvSpPr>
          <p:cNvPr id="1030" name="Text Box 14"/>
          <p:cNvSpPr txBox="1">
            <a:spLocks noChangeArrowheads="1"/>
          </p:cNvSpPr>
          <p:nvPr userDrawn="1"/>
        </p:nvSpPr>
        <p:spPr bwMode="auto">
          <a:xfrm>
            <a:off x="0" y="6427788"/>
            <a:ext cx="853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5000"/>
              </a:spcBef>
              <a:defRPr/>
            </a:pPr>
            <a:r>
              <a:rPr lang="en-US" altLang="en-US" sz="1400" b="1" i="1">
                <a:solidFill>
                  <a:srgbClr val="002C76"/>
                </a:solidFill>
                <a:latin typeface="Helvetica" pitchFamily="34" charset="0"/>
              </a:rPr>
              <a:t>The NAVSUP Enterprise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6" r:id="rId1"/>
    <p:sldLayoutId id="2147484507" r:id="rId2"/>
    <p:sldLayoutId id="2147484508" r:id="rId3"/>
    <p:sldLayoutId id="2147484510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Pitch Template Revision_banner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6200"/>
            <a:ext cx="91376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2052" name="Picture 13" descr="NAVSUP Corporate logo.wmf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19063"/>
            <a:ext cx="2414587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>
            <a:off x="0" y="1327150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15000"/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10000"/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10000"/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hyperlink" Target="http://images.google.com/imgres?imgurl=http://www.af.mil/shared/media/photodb/photos/081231-N-0506A-283.jpg&amp;imgrefurl=http://www.militaryphotos.net/forums/showthread.php?169735-Today-s-Photos-Monday-November-30th-2009/page2&amp;usg=__43dlYYM-wq2spZL0bhL2wIWFeTc=&amp;h=1225&amp;w=1487&amp;sz=2070&amp;hl=en&amp;start=46&amp;um=1&amp;itbs=1&amp;tbnid=EDZGjpUcxpgEPM:&amp;tbnh=124&amp;tbnw=150&amp;prev=/images?q=Photographs+of+warfighters&amp;start=42&amp;um=1&amp;hl=en&amp;sa=N&amp;rls=ig&amp;ndsp=21&amp;tbs=isch:1" TargetMode="External"/><Relationship Id="rId18" Type="http://schemas.openxmlformats.org/officeDocument/2006/relationships/image" Target="../media/image12.jpeg"/><Relationship Id="rId3" Type="http://schemas.openxmlformats.org/officeDocument/2006/relationships/hyperlink" Target="http://www.gotbroken.com/wp-content/uploads/2009/10/The-Oshkosh-M-ATV-represents-a-new-level-of-mobility-and-protection-for-the-Warfighters-in-Afghanistan-588x419.jpg" TargetMode="External"/><Relationship Id="rId21" Type="http://schemas.openxmlformats.org/officeDocument/2006/relationships/hyperlink" Target="http://images.google.com/imgres?imgurl=http://upload.wikimedia.org/wikipedia/commons/f/f0/Us_marines_mout_practice.jpg&amp;imgrefurl=http://commons.wikimedia.org/wiki/File:Us_marines_mout_practice.jpg&amp;usg=__dgs5Ivl3LPgeVOI9YnB__XkupJw=&amp;h=1368&amp;w=2100&amp;sz=572&amp;hl=en&amp;start=14&amp;um=1&amp;itbs=1&amp;tbnid=yv4ZbnehF76yjM:&amp;tbnh=98&amp;tbnw=150&amp;prev=/images?q=Pictures+of+marines&amp;um=1&amp;hl=en&amp;rls=ig&amp;tbs=isch:1" TargetMode="External"/><Relationship Id="rId7" Type="http://schemas.openxmlformats.org/officeDocument/2006/relationships/hyperlink" Target="http://images.google.com/imgres?imgurl=http://www.defense.gov/home/images/photos/2005-07/photoessays/pi20060718c2.jpg&amp;imgrefurl=http://www.defense.gov/home/photoessays/2005-07/p20050718c2.html&amp;usg=__DnJ_4Q8B-x1VmHTe_M5Ffxa_fYk=&amp;h=326&amp;w=500&amp;sz=63&amp;hl=en&amp;start=18&amp;um=1&amp;itbs=1&amp;tbnid=cZEbqayFhd1CYM:&amp;tbnh=85&amp;tbnw=130&amp;prev=/images?q=Photographs+of+warfighters&amp;um=1&amp;hl=en&amp;sa=X&amp;rls=ig&amp;tbs=isch:1" TargetMode="External"/><Relationship Id="rId12" Type="http://schemas.openxmlformats.org/officeDocument/2006/relationships/image" Target="../media/image9.jpeg"/><Relationship Id="rId17" Type="http://schemas.openxmlformats.org/officeDocument/2006/relationships/hyperlink" Target="http://images.google.com/imgres?imgurl=http://upload.wikimedia.org/wikipedia/commons/8/8b/E2C_Hawkeye_french_navy.JPG&amp;imgrefurl=http://commons.wikimedia.org/wiki/File:E2C_Hawkeye_french_navy.JPG&amp;usg=__lAUzHOPs32Db1XFB_z061Rad9UQ=&amp;h=960&amp;w=1280&amp;sz=648&amp;hl=en&amp;start=16&amp;um=1&amp;itbs=1&amp;tbnid=XfHMzpubIMQrcM:&amp;tbnh=113&amp;tbnw=150&amp;prev=/images?q=PICTURES+OF+E2C&amp;um=1&amp;hl=en&amp;rls=ig&amp;tbs=isch:1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jpeg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hyperlink" Target="http://images.google.com/imgres?imgurl=http://img152.imageshack.us/img152/9701/071004f4569g305ar2.jpg&amp;imgrefurl=http://www.armchairgeneral.com/forums/showthread.php?t=61244&amp;page=4&amp;usg=__Rq94tExl4FOmNfzo2Cbpfk1TBDw=&amp;h=535&amp;w=800&amp;sz=93&amp;hl=en&amp;start=55&amp;um=1&amp;itbs=1&amp;tbnid=mvcI3YtGncqFpM:&amp;tbnh=96&amp;tbnw=143&amp;prev=/images?q=Photographs+of+warfighters&amp;start=42&amp;um=1&amp;hl=en&amp;sa=N&amp;rls=ig&amp;ndsp=21&amp;tbs=isch:1" TargetMode="External"/><Relationship Id="rId24" Type="http://schemas.openxmlformats.org/officeDocument/2006/relationships/image" Target="../media/image15.jpeg"/><Relationship Id="rId5" Type="http://schemas.openxmlformats.org/officeDocument/2006/relationships/hyperlink" Target="http://www.gizmag.com/pictures/lrg/block40globalhawk.jpg" TargetMode="External"/><Relationship Id="rId15" Type="http://schemas.openxmlformats.org/officeDocument/2006/relationships/hyperlink" Target="http://images.google.com/imgres?imgurl=http://upload.wikimedia.org/wikipedia/commons/3/34/Destroyer_Okrylenny.jpg&amp;imgrefurl=http://myayiti.com/2008/10/russian-warships-to-visit-libya-on-way-to-caribbean/&amp;usg=__8BXT6LgmXmafG0GI3AjXeNH_dXI=&amp;h=1992&amp;w=2908&amp;sz=2008&amp;hl=en&amp;start=12&amp;um=1&amp;itbs=1&amp;tbnid=BDvFHcEFEV8QfM:&amp;tbnh=103&amp;tbnw=150&amp;prev=/images?q=PICTURES+OF+WARSHIPS&amp;um=1&amp;hl=en&amp;sa=X&amp;rls=ig&amp;tbs=isch:1" TargetMode="External"/><Relationship Id="rId23" Type="http://schemas.openxmlformats.org/officeDocument/2006/relationships/hyperlink" Target="http://images.google.com/imgres?imgurl=http://www.finance.hq.navy.mil/fmb/images/sailors_atten.jpg&amp;imgrefurl=http://www.finance.hq.navy.mil/FMB/98pres/OMNR.HTM&amp;usg=__YsDDNVT4VmQZ1-knHjcoHuKN8nw=&amp;h=397&amp;w=600&amp;sz=47&amp;hl=en&amp;start=65&amp;um=1&amp;itbs=1&amp;tbnid=Cdsyc-1AGHPPmM:&amp;tbnh=89&amp;tbnw=135&amp;prev=/images?q=Pictures+of+sailors&amp;start=63&amp;um=1&amp;hl=en&amp;sa=N&amp;rls=ig&amp;ndsp=21&amp;tbs=isch:1" TargetMode="External"/><Relationship Id="rId10" Type="http://schemas.openxmlformats.org/officeDocument/2006/relationships/image" Target="../media/image8.jpeg"/><Relationship Id="rId19" Type="http://schemas.openxmlformats.org/officeDocument/2006/relationships/hyperlink" Target="http://images.google.com/imgres?imgurl=http://img409.imageshack.us/img409/3743/080322n7883g021mh2.jpg&amp;imgrefurl=http://www.armchairgeneral.com/forums/showthread.php?t=62214&amp;usg=__XLSRi4Y1GpjLJSlpg1bq_GHJUcA=&amp;h=536&amp;w=800&amp;sz=150&amp;hl=en&amp;start=3&amp;um=1&amp;itbs=1&amp;tbnid=3RhAU1fCF03cxM:&amp;tbnh=96&amp;tbnw=143&amp;prev=/images?q=Pictures+of+carrier+operations&amp;um=1&amp;hl=en&amp;rls=ig&amp;tbs=isch:1" TargetMode="External"/><Relationship Id="rId4" Type="http://schemas.openxmlformats.org/officeDocument/2006/relationships/image" Target="../media/image5.jpeg"/><Relationship Id="rId9" Type="http://schemas.openxmlformats.org/officeDocument/2006/relationships/hyperlink" Target="http://images.google.com/imgres?imgurl=http://images50.fotki.com/v1569/photos/3/345978/3383656/fa18ef_pilot-vi.jpg&amp;imgrefurl=http://www.freerepublic.com/focus/news/2334281/posts&amp;usg=__Q_wqigviy6dJ3-sbLKyjUyFlbZs=&amp;h=392&amp;w=550&amp;sz=64&amp;hl=en&amp;start=41&amp;um=1&amp;itbs=1&amp;tbnid=8-dNMkRHcL2LLM:&amp;tbnh=95&amp;tbnw=133&amp;prev=/images?q=Photographs+of+warfighters&amp;start=21&amp;um=1&amp;hl=en&amp;sa=N&amp;rls=ig&amp;ndsp=21&amp;tbs=isch:1" TargetMode="External"/><Relationship Id="rId14" Type="http://schemas.openxmlformats.org/officeDocument/2006/relationships/image" Target="../media/image10.jpeg"/><Relationship Id="rId22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/>
          </p:cNvSpPr>
          <p:nvPr/>
        </p:nvSpPr>
        <p:spPr bwMode="auto">
          <a:xfrm>
            <a:off x="4648200" y="5791200"/>
            <a:ext cx="39227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 sz="1600">
                <a:solidFill>
                  <a:srgbClr val="7F7F7F"/>
                </a:solidFill>
                <a:latin typeface="Helvetica" panose="020B0604020202020204" pitchFamily="34" charset="0"/>
              </a:rPr>
              <a:t>presented by:</a:t>
            </a:r>
          </a:p>
          <a:p>
            <a:pPr algn="r"/>
            <a:r>
              <a:rPr lang="en-US" altLang="en-US" sz="1600">
                <a:solidFill>
                  <a:srgbClr val="7F7F7F"/>
                </a:solidFill>
                <a:latin typeface="Helvetica" panose="020B0604020202020204" pitchFamily="34" charset="0"/>
              </a:rPr>
              <a:t>Craig Pulver</a:t>
            </a:r>
          </a:p>
        </p:txBody>
      </p:sp>
      <p:sp>
        <p:nvSpPr>
          <p:cNvPr id="4099" name="Title 10"/>
          <p:cNvSpPr txBox="1">
            <a:spLocks/>
          </p:cNvSpPr>
          <p:nvPr/>
        </p:nvSpPr>
        <p:spPr bwMode="auto">
          <a:xfrm>
            <a:off x="722313" y="1371600"/>
            <a:ext cx="7772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i="1">
                <a:solidFill>
                  <a:srgbClr val="002C76"/>
                </a:solidFill>
                <a:latin typeface="Helvetica" panose="020B0604020202020204" pitchFamily="34" charset="0"/>
              </a:rPr>
              <a:t>             </a:t>
            </a:r>
            <a:r>
              <a:rPr lang="en-US" altLang="en-US" sz="4400" b="1" i="1">
                <a:solidFill>
                  <a:srgbClr val="002C76"/>
                </a:solidFill>
                <a:latin typeface="Helvetica" panose="020B0604020202020204" pitchFamily="34" charset="0"/>
              </a:rPr>
              <a:t>NAVSUP Weapon 			Systems Support </a:t>
            </a:r>
          </a:p>
          <a:p>
            <a:pPr eaLnBrk="1" hangingPunct="1"/>
            <a:endParaRPr lang="en-US" altLang="en-US" sz="4400" b="1" i="1">
              <a:solidFill>
                <a:srgbClr val="002C76"/>
              </a:solidFill>
              <a:latin typeface="Helvetica" panose="020B0604020202020204" pitchFamily="34" charset="0"/>
            </a:endParaRPr>
          </a:p>
        </p:txBody>
      </p:sp>
      <p:sp>
        <p:nvSpPr>
          <p:cNvPr id="4100" name="Text Placeholder 11"/>
          <p:cNvSpPr txBox="1">
            <a:spLocks/>
          </p:cNvSpPr>
          <p:nvPr/>
        </p:nvSpPr>
        <p:spPr bwMode="auto">
          <a:xfrm>
            <a:off x="722313" y="36814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101" name="Picture 4" descr="collage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5600"/>
            <a:ext cx="8458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209800"/>
            <a:ext cx="3352800" cy="3733800"/>
          </a:xfrm>
        </p:spPr>
        <p:txBody>
          <a:bodyPr/>
          <a:lstStyle/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400" dirty="0"/>
              <a:t>Provides real-time access to requisition status in batch</a:t>
            </a:r>
          </a:p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400" dirty="0"/>
              <a:t>Batch query of FLIS data</a:t>
            </a:r>
          </a:p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400" dirty="0"/>
              <a:t> Total asset visibility of all Services</a:t>
            </a:r>
          </a:p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400" dirty="0"/>
              <a:t>One of the most powerful programs in DoD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15363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solidFill>
                  <a:srgbClr val="FECB00"/>
                </a:solidFill>
              </a:rPr>
              <a:t>Some of the Systems We Train: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304800" y="1600200"/>
            <a:ext cx="322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z="2400"/>
              <a:t>TRANSCOM’s IGC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638300"/>
            <a:ext cx="5395913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NAVSUP’s OneTouch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Backup for ERP data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1267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dirty="0">
                <a:solidFill>
                  <a:srgbClr val="FECB00"/>
                </a:solidFill>
              </a:rPr>
              <a:t>Some of the systems we will train: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542507"/>
            <a:ext cx="7162800" cy="35777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DLA’s </a:t>
            </a:r>
            <a:r>
              <a:rPr lang="en-US" altLang="en-US" dirty="0" err="1"/>
              <a:t>WebFLIS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/>
              <a:t>Occasionally Navy isn’t a registered user or ERP thinks Navy manages a NIIN but it is actually managed by DLA. FLIS is the bible</a:t>
            </a:r>
          </a:p>
          <a:p>
            <a:endParaRPr lang="en-US" altLang="en-US" dirty="0"/>
          </a:p>
        </p:txBody>
      </p:sp>
      <p:sp>
        <p:nvSpPr>
          <p:cNvPr id="12291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solidFill>
                  <a:srgbClr val="FECB00"/>
                </a:solidFill>
              </a:rPr>
              <a:t>Some of the Systems We Train:</a:t>
            </a:r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819400"/>
            <a:ext cx="3810000" cy="321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DLA’s </a:t>
            </a:r>
            <a:r>
              <a:rPr lang="en-US" dirty="0" err="1"/>
              <a:t>WebVLIPS</a:t>
            </a:r>
            <a:endParaRPr lang="en-US" dirty="0"/>
          </a:p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000" dirty="0"/>
              <a:t>Provides real-time access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to transaction information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that has passed through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DAAS</a:t>
            </a:r>
          </a:p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000" dirty="0"/>
              <a:t>Inventory Control Points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&amp; Distribution Depots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send status on  customers’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requisitions</a:t>
            </a:r>
          </a:p>
          <a:p>
            <a:pPr marL="173038" indent="-173038">
              <a:lnSpc>
                <a:spcPct val="90000"/>
              </a:lnSpc>
              <a:buFontTx/>
              <a:buChar char="•"/>
              <a:defRPr/>
            </a:pPr>
            <a:r>
              <a:rPr lang="en-US" sz="2000" dirty="0"/>
              <a:t> Get current status, shipping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000" dirty="0"/>
              <a:t>and tracking information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4339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solidFill>
                  <a:srgbClr val="FECB00"/>
                </a:solidFill>
              </a:rPr>
              <a:t>Some of the Systems We Train: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1828800"/>
            <a:ext cx="4465637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/>
          <p:cNvSpPr>
            <a:spLocks noGrp="1"/>
          </p:cNvSpPr>
          <p:nvPr>
            <p:ph idx="1"/>
          </p:nvPr>
        </p:nvSpPr>
        <p:spPr bwMode="auto">
          <a:xfrm>
            <a:off x="152400" y="1546225"/>
            <a:ext cx="37338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/>
              <a:t>USTRANSCOM’s DSS</a:t>
            </a:r>
          </a:p>
          <a:p>
            <a:pPr lvl="1">
              <a:buFontTx/>
              <a:buChar char="•"/>
            </a:pPr>
            <a:r>
              <a:rPr lang="en-US" altLang="en-US" sz="2000" dirty="0"/>
              <a:t>Real-time shipping status</a:t>
            </a:r>
          </a:p>
          <a:p>
            <a:pPr lvl="1">
              <a:buFontTx/>
              <a:buChar char="•"/>
            </a:pPr>
            <a:r>
              <a:rPr lang="en-US" altLang="en-US" sz="2000" dirty="0"/>
              <a:t>No Login required</a:t>
            </a:r>
          </a:p>
          <a:p>
            <a:pPr lvl="1">
              <a:buFontTx/>
              <a:buChar char="•"/>
            </a:pPr>
            <a:r>
              <a:rPr lang="en-US" altLang="en-US" sz="2000" dirty="0"/>
              <a:t>Links to Shipping companies</a:t>
            </a:r>
          </a:p>
          <a:p>
            <a:pPr lvl="1">
              <a:buFontTx/>
              <a:buChar char="•"/>
            </a:pPr>
            <a:r>
              <a:rPr lang="en-US" altLang="en-US" sz="2000" dirty="0"/>
              <a:t>Allows batch up to 60 DOCs</a:t>
            </a:r>
          </a:p>
          <a:p>
            <a:endParaRPr lang="en-US" altLang="en-US" dirty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solidFill>
                  <a:srgbClr val="FECB00"/>
                </a:solidFill>
              </a:rPr>
              <a:t>Some of the Systems We Train</a:t>
            </a:r>
            <a:r>
              <a:rPr lang="en-US" altLang="en-US"/>
              <a:t>: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74" y="1828800"/>
            <a:ext cx="4754813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altLang="en-US" dirty="0"/>
              <a:t>Peter Browne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peter.s.browne@navy.mil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 697-5056</a:t>
            </a:r>
          </a:p>
          <a:p>
            <a:pPr marL="0" indent="0">
              <a:buNone/>
              <a:defRPr/>
            </a:pPr>
            <a:r>
              <a:rPr lang="en-US" altLang="en-US" dirty="0"/>
              <a:t>Craig Pulver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craig.a.pulver.ctr@navy.mil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 697-4639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Gary Condit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gary.e.condit.ctr@navy.mil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(215)-697-4726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/>
          </a:p>
        </p:txBody>
      </p:sp>
      <p:sp>
        <p:nvSpPr>
          <p:cNvPr id="24579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/>
              <a:t>POC Info: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71800" y="228600"/>
            <a:ext cx="54864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i="1">
                <a:solidFill>
                  <a:srgbClr val="FFC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Who We Are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419100" y="2353548"/>
            <a:ext cx="80010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000099"/>
                </a:solidFill>
                <a:latin typeface="Helvetica" panose="020B0604020202020204" pitchFamily="34" charset="0"/>
              </a:rPr>
              <a:t>The mission of  NAVSUP Weapon Systems Support  is to procure systems, components, spare parts and overhaul/repair services in support of worldwide aviation and shipboard operations of the U. S. Navy, U.S. Marine Corps, other military departments, foreign military and to train our customers. </a:t>
            </a:r>
          </a:p>
          <a:p>
            <a:pPr eaLnBrk="1" hangingPunct="1"/>
            <a:endParaRPr lang="en-US" altLang="en-US" sz="2000" dirty="0">
              <a:solidFill>
                <a:srgbClr val="000099"/>
              </a:solidFill>
              <a:latin typeface="Helvetica" panose="020B0604020202020204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000099"/>
                </a:solidFill>
                <a:latin typeface="Helvetica" panose="020B0604020202020204" pitchFamily="34" charset="0"/>
              </a:rPr>
              <a:t>For WSS, the WSS Industrial Support Expediting Cell has been recalling excess material for RL, backorders, initial outfitting and repair avoidance. We are now expanding into training.</a:t>
            </a:r>
          </a:p>
          <a:p>
            <a:pPr eaLnBrk="1" hangingPunct="1"/>
            <a:endParaRPr lang="en-US" altLang="en-US" sz="2800" dirty="0">
              <a:solidFill>
                <a:srgbClr val="000099"/>
              </a:solidFill>
              <a:latin typeface="Helvetica" panose="020B0604020202020204" pitchFamily="34" charset="0"/>
            </a:endParaRPr>
          </a:p>
          <a:p>
            <a:pPr eaLnBrk="1" hangingPunct="1"/>
            <a:endParaRPr lang="en-US" altLang="en-US" sz="2800" dirty="0">
              <a:solidFill>
                <a:srgbClr val="000099"/>
              </a:solidFill>
              <a:latin typeface="Helvetica" panose="020B0604020202020204" pitchFamily="34" charset="0"/>
            </a:endParaRPr>
          </a:p>
        </p:txBody>
      </p:sp>
      <p:pic>
        <p:nvPicPr>
          <p:cNvPr id="5124" name="Picture 9" descr="See full size imag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505450"/>
            <a:ext cx="1143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1" descr="See full size image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510213"/>
            <a:ext cx="14478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i20060718c2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5511800"/>
            <a:ext cx="1238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5" descr="fa18ef_pilot-vi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5" y="5526088"/>
            <a:ext cx="1114425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7" descr="071004f4569g305ar2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505450"/>
            <a:ext cx="12192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9" descr="081231-N-0506A-283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441950"/>
            <a:ext cx="10668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21" descr="Destroyer_Okrylenny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295400"/>
            <a:ext cx="14287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25" descr="E2C_Hawkeye_french_navy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1295400"/>
            <a:ext cx="12382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7" descr="080322n7883g021mh2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314450"/>
            <a:ext cx="1362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29" descr="Us_marines_mout_practice">
            <a:hlinkClick r:id="rId21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295400"/>
            <a:ext cx="142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31" descr="sailors_atten">
            <a:hlinkClick r:id="rId23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362075"/>
            <a:ext cx="12858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Box 17"/>
          <p:cNvSpPr txBox="1">
            <a:spLocks noChangeArrowheads="1"/>
          </p:cNvSpPr>
          <p:nvPr/>
        </p:nvSpPr>
        <p:spPr bwMode="auto">
          <a:xfrm>
            <a:off x="8761413" y="6491288"/>
            <a:ext cx="269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2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4000" dirty="0">
                <a:solidFill>
                  <a:srgbClr val="FECB00"/>
                </a:solidFill>
              </a:rPr>
              <a:t>Industrial Support Training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371600"/>
            <a:ext cx="77724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/>
              <a:t>Developed a suite of training products to support our training initiatives</a:t>
            </a:r>
          </a:p>
          <a:p>
            <a:pPr lvl="1"/>
            <a:r>
              <a:rPr lang="en-US" altLang="en-US" sz="2000" dirty="0"/>
              <a:t>Book, Quick Refs and Videos</a:t>
            </a:r>
          </a:p>
          <a:p>
            <a:pPr lvl="1"/>
            <a:r>
              <a:rPr lang="en-US" altLang="en-US" sz="2000" dirty="0"/>
              <a:t>Hosted on the LogTool.com web site and My NAVSUP for secure downloads</a:t>
            </a:r>
          </a:p>
          <a:p>
            <a:r>
              <a:rPr lang="en-US" altLang="en-US" sz="2000" dirty="0"/>
              <a:t>Book: Internet Guide for Naval Supply</a:t>
            </a:r>
          </a:p>
          <a:p>
            <a:pPr lvl="1"/>
            <a:r>
              <a:rPr lang="en-US" altLang="en-US" sz="2000" dirty="0"/>
              <a:t>Developed to provide an overview of logistic internet based tools</a:t>
            </a:r>
          </a:p>
          <a:p>
            <a:pPr lvl="1"/>
            <a:r>
              <a:rPr lang="en-US" altLang="en-US" sz="2000" dirty="0"/>
              <a:t>Currently used by the WSS Industrial Support Expediting Cell to obtain </a:t>
            </a:r>
          </a:p>
          <a:p>
            <a:pPr lvl="2"/>
            <a:r>
              <a:rPr lang="en-US" altLang="en-US" sz="2000" dirty="0"/>
              <a:t>status of requisitions </a:t>
            </a:r>
          </a:p>
          <a:p>
            <a:pPr lvl="2"/>
            <a:r>
              <a:rPr lang="en-US" altLang="en-US" sz="2000" dirty="0"/>
              <a:t>find parts to solve backorders</a:t>
            </a:r>
          </a:p>
          <a:p>
            <a:pPr lvl="2"/>
            <a:r>
              <a:rPr lang="en-US" altLang="en-US" sz="2000" dirty="0"/>
              <a:t>track shipments.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5097CB2-7733-4075-931F-F2EE3A9D8865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4191000"/>
            <a:ext cx="4268665" cy="735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828800"/>
            <a:ext cx="2490422" cy="59681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/>
              <a:t>Training material is available for download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1000" y="1608992"/>
            <a:ext cx="4130894" cy="4525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608992"/>
            <a:ext cx="3330040" cy="35631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1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/>
              <a:t>The </a:t>
            </a:r>
            <a:r>
              <a:rPr lang="en-US" altLang="en-US" sz="2400" dirty="0" err="1"/>
              <a:t>LogTool</a:t>
            </a:r>
            <a:r>
              <a:rPr lang="en-US" altLang="en-US" sz="2400" dirty="0"/>
              <a:t> web site was developed at WSS and has been used by WSS for the past 20 years!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8435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dirty="0">
                <a:solidFill>
                  <a:srgbClr val="FECB00"/>
                </a:solidFill>
              </a:rPr>
              <a:t>How to use the </a:t>
            </a:r>
            <a:r>
              <a:rPr lang="en-US" altLang="en-US" dirty="0" err="1">
                <a:solidFill>
                  <a:srgbClr val="FECB00"/>
                </a:solidFill>
              </a:rPr>
              <a:t>LogTool</a:t>
            </a:r>
            <a:r>
              <a:rPr lang="en-US" altLang="en-US" dirty="0">
                <a:solidFill>
                  <a:srgbClr val="FECB00"/>
                </a:solidFill>
              </a:rPr>
              <a:t> web site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5970852"/>
            <a:ext cx="771262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When you type http://logtool.com in your browser address window, you will get the above page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46" y="2590801"/>
            <a:ext cx="4024860" cy="314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98706" y="3200400"/>
            <a:ext cx="4173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new </a:t>
            </a:r>
            <a:r>
              <a:rPr lang="en-US" dirty="0" err="1"/>
              <a:t>LogTool</a:t>
            </a:r>
            <a:r>
              <a:rPr lang="en-US" dirty="0"/>
              <a:t> web site Home page </a:t>
            </a:r>
          </a:p>
          <a:p>
            <a:r>
              <a:rPr lang="en-US" dirty="0"/>
              <a:t>starts with DoD Photos. </a:t>
            </a:r>
          </a:p>
          <a:p>
            <a:r>
              <a:rPr lang="en-US" dirty="0"/>
              <a:t>Mouse over Toolbox to enter </a:t>
            </a:r>
            <a:r>
              <a:rPr lang="en-US" dirty="0" err="1"/>
              <a:t>LogTool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Navy unique pages have many of the systems you may have bookmarked today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There are 4 choices to find what you are looking for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Alphabetical listing, Top Rated Tools or Most Popular Tools and Search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Navigating the </a:t>
            </a:r>
            <a:r>
              <a:rPr lang="en-US" dirty="0" err="1"/>
              <a:t>LogTool</a:t>
            </a:r>
            <a:r>
              <a:rPr lang="en-US" dirty="0"/>
              <a:t> website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962400"/>
            <a:ext cx="485913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8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4000" dirty="0">
                <a:solidFill>
                  <a:srgbClr val="FECB00"/>
                </a:solidFill>
              </a:rPr>
              <a:t>WSS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772400" cy="4114800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Char char="•"/>
              <a:defRPr/>
            </a:pPr>
            <a:r>
              <a:rPr lang="en-US" sz="2400" dirty="0"/>
              <a:t>Our plan is to introduce the WSS workforce to a new program each month</a:t>
            </a:r>
          </a:p>
          <a:p>
            <a:pPr marL="400050" lvl="1" indent="0">
              <a:spcBef>
                <a:spcPct val="0"/>
              </a:spcBef>
              <a:buFontTx/>
              <a:buChar char="•"/>
              <a:defRPr/>
            </a:pPr>
            <a:r>
              <a:rPr lang="en-US" sz="2400" dirty="0"/>
              <a:t>DLA FEDMALL is the first program since visibility of DLA managed material is critical to the successful support of Navy’s weapon systems and supports our PSICP mission</a:t>
            </a:r>
          </a:p>
          <a:p>
            <a:pPr>
              <a:buFont typeface="Arial" charset="0"/>
              <a:buChar char="•"/>
              <a:defRPr/>
            </a:pPr>
            <a:r>
              <a:rPr lang="en-US" sz="2400" dirty="0"/>
              <a:t>The </a:t>
            </a:r>
            <a:r>
              <a:rPr lang="en-US" sz="2400" dirty="0" err="1"/>
              <a:t>LogTool</a:t>
            </a:r>
            <a:r>
              <a:rPr lang="en-US" sz="2400" dirty="0"/>
              <a:t> web site is loaded with help to remind you what we are going to do today and things you may want to try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FC7C95-FD48-4D67-ACB0-A64BAAB9C61B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4343400"/>
            <a:ext cx="4724400" cy="6841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973114"/>
            <a:ext cx="3079502" cy="1395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5001157"/>
            <a:ext cx="2373922" cy="124091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6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3200" dirty="0"/>
              <a:t>Today, no one system does everything </a:t>
            </a:r>
          </a:p>
          <a:p>
            <a:pPr marL="463550" lvl="1" indent="-635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800" dirty="0"/>
              <a:t>No one perfect system</a:t>
            </a:r>
          </a:p>
          <a:p>
            <a:pPr marL="463550" lvl="1" indent="-635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800" dirty="0"/>
              <a:t>Multiple systems may be required</a:t>
            </a:r>
          </a:p>
          <a:p>
            <a:pPr marL="463550" lvl="1" indent="-635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800" dirty="0"/>
              <a:t>If one system goes down, what else can you use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3200" dirty="0"/>
              <a:t>Selecting the right system, based on</a:t>
            </a:r>
          </a:p>
          <a:p>
            <a:pPr marL="463550" lvl="1" indent="-635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800" dirty="0"/>
              <a:t>System capabilities</a:t>
            </a:r>
          </a:p>
          <a:p>
            <a:pPr marL="463550" lvl="1" indent="-635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800" dirty="0"/>
              <a:t>Your job requirements</a:t>
            </a:r>
          </a:p>
          <a:p>
            <a:pPr marL="463550" lvl="1" indent="-635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800" dirty="0"/>
              <a:t>Information needed</a:t>
            </a:r>
          </a:p>
          <a:p>
            <a:endParaRPr lang="en-US" altLang="en-US" dirty="0"/>
          </a:p>
        </p:txBody>
      </p:sp>
      <p:sp>
        <p:nvSpPr>
          <p:cNvPr id="9219" name="Text Placeholder 5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4400">
                <a:solidFill>
                  <a:srgbClr val="FECB00"/>
                </a:solidFill>
              </a:rPr>
              <a:t>Our Philosophy</a:t>
            </a:r>
          </a:p>
        </p:txBody>
      </p:sp>
      <p:sp>
        <p:nvSpPr>
          <p:cNvPr id="9220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702675" y="6570663"/>
            <a:ext cx="441325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4A4647F-8A29-4F38-819C-6B196D4E527A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DLA’s DoD FEDMALL</a:t>
            </a:r>
          </a:p>
          <a:p>
            <a:pPr>
              <a:buFontTx/>
              <a:buChar char="•"/>
              <a:defRPr/>
            </a:pPr>
            <a:r>
              <a:rPr lang="en-US" sz="2400" dirty="0"/>
              <a:t>Technical Screening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400" dirty="0"/>
              <a:t>for DLA and Commercial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400" dirty="0"/>
              <a:t>material</a:t>
            </a:r>
          </a:p>
          <a:p>
            <a:pPr>
              <a:buFontTx/>
              <a:buChar char="•"/>
              <a:defRPr/>
            </a:pPr>
            <a:r>
              <a:rPr lang="en-US" sz="2400" dirty="0"/>
              <a:t>DLA Asset Visibility</a:t>
            </a:r>
          </a:p>
          <a:p>
            <a:pPr>
              <a:buFontTx/>
              <a:buChar char="•"/>
              <a:defRPr/>
            </a:pPr>
            <a:r>
              <a:rPr lang="en-US" sz="2400" dirty="0"/>
              <a:t>Supportability Analysis (SA-SOR)</a:t>
            </a:r>
          </a:p>
          <a:p>
            <a:pPr>
              <a:buFontTx/>
              <a:buChar char="•"/>
              <a:defRPr/>
            </a:pPr>
            <a:r>
              <a:rPr lang="en-US" sz="2400" dirty="0"/>
              <a:t>Tracks Status</a:t>
            </a:r>
          </a:p>
          <a:p>
            <a:pPr>
              <a:buFontTx/>
              <a:buChar char="•"/>
              <a:defRPr/>
            </a:pPr>
            <a:r>
              <a:rPr lang="en-US" sz="2400" dirty="0"/>
              <a:t>Weapon System Data (Very important)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dirty="0">
                <a:solidFill>
                  <a:srgbClr val="FECB00"/>
                </a:solidFill>
              </a:rPr>
              <a:t>Today’s Training is DLAs FEDMALL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828800"/>
            <a:ext cx="4714240" cy="182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nner with yellow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 with no tag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anchor="ctr"/>
      <a:lstStyle>
        <a:defPPr algn="ctr" fontAlgn="auto">
          <a:spcAft>
            <a:spcPts val="0"/>
          </a:spcAft>
          <a:defRPr sz="3200" b="1" dirty="0" smtClean="0">
            <a:solidFill>
              <a:srgbClr val="002C76"/>
            </a:solidFill>
            <a:latin typeface="Helvetica" pitchFamily="34" charset="0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636</Words>
  <Application>Microsoft Office PowerPoint</Application>
  <PresentationFormat>On-screen Show (4:3)</PresentationFormat>
  <Paragraphs>96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Helvetica</vt:lpstr>
      <vt:lpstr>Verdana</vt:lpstr>
      <vt:lpstr>Wingdings</vt:lpstr>
      <vt:lpstr>Banner with yellow bar</vt:lpstr>
      <vt:lpstr>Slide with no tagline</vt:lpstr>
      <vt:lpstr>PowerPoint Presentation</vt:lpstr>
      <vt:lpstr>Who We Are</vt:lpstr>
      <vt:lpstr>Industrial Support Training</vt:lpstr>
      <vt:lpstr>PowerPoint Presentation</vt:lpstr>
      <vt:lpstr>PowerPoint Presentation</vt:lpstr>
      <vt:lpstr>PowerPoint Presentation</vt:lpstr>
      <vt:lpstr>WSS Training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lee.singer</dc:creator>
  <cp:lastModifiedBy>craig pulver</cp:lastModifiedBy>
  <cp:revision>781</cp:revision>
  <dcterms:created xsi:type="dcterms:W3CDTF">2010-08-12T17:55:51Z</dcterms:created>
  <dcterms:modified xsi:type="dcterms:W3CDTF">2019-02-26T13:44:15Z</dcterms:modified>
</cp:coreProperties>
</file>