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8" r:id="rId4"/>
    <p:sldMasterId id="2147484057" r:id="rId5"/>
  </p:sldMasterIdLst>
  <p:notesMasterIdLst>
    <p:notesMasterId r:id="rId22"/>
  </p:notesMasterIdLst>
  <p:handoutMasterIdLst>
    <p:handoutMasterId r:id="rId23"/>
  </p:handoutMasterIdLst>
  <p:sldIdLst>
    <p:sldId id="270" r:id="rId6"/>
    <p:sldId id="271" r:id="rId7"/>
    <p:sldId id="273" r:id="rId8"/>
    <p:sldId id="303" r:id="rId9"/>
    <p:sldId id="302" r:id="rId10"/>
    <p:sldId id="300" r:id="rId11"/>
    <p:sldId id="301" r:id="rId12"/>
    <p:sldId id="291" r:id="rId13"/>
    <p:sldId id="293" r:id="rId14"/>
    <p:sldId id="294" r:id="rId15"/>
    <p:sldId id="297" r:id="rId16"/>
    <p:sldId id="296" r:id="rId17"/>
    <p:sldId id="307" r:id="rId18"/>
    <p:sldId id="308" r:id="rId19"/>
    <p:sldId id="310" r:id="rId20"/>
    <p:sldId id="306" r:id="rId21"/>
  </p:sldIdLst>
  <p:sldSz cx="9144000" cy="6858000" type="screen4x3"/>
  <p:notesSz cx="7023100" cy="93091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>
          <p15:clr>
            <a:srgbClr val="A4A3A4"/>
          </p15:clr>
        </p15:guide>
        <p15:guide id="2" pos="221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C76"/>
    <a:srgbClr val="FECB00"/>
    <a:srgbClr val="95A9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091" autoAdjust="0"/>
    <p:restoredTop sz="91377" autoAdjust="0"/>
  </p:normalViewPr>
  <p:slideViewPr>
    <p:cSldViewPr>
      <p:cViewPr varScale="1">
        <p:scale>
          <a:sx n="101" d="100"/>
          <a:sy n="101" d="100"/>
        </p:scale>
        <p:origin x="2292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9" d="100"/>
          <a:sy n="69" d="100"/>
        </p:scale>
        <p:origin x="-1956" y="-102"/>
      </p:cViewPr>
      <p:guideLst>
        <p:guide orient="horz" pos="2932"/>
        <p:guide pos="2212"/>
      </p:guideLst>
    </p:cSldViewPr>
  </p:notesViewPr>
  <p:gridSpacing cx="38405" cy="384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665" cy="465776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7827" y="0"/>
            <a:ext cx="3043665" cy="465776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0B37FCC1-37DF-4800-945D-C01719E9E058}" type="datetimeFigureOut">
              <a:rPr lang="en-US"/>
              <a:pPr>
                <a:defRPr/>
              </a:pPr>
              <a:t>5/18/2022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1725"/>
            <a:ext cx="3043665" cy="465776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7827" y="8841725"/>
            <a:ext cx="3043665" cy="465776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C5B4FF80-40FB-45B6-8AF8-DD0573F4C7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9324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665" cy="465776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7827" y="0"/>
            <a:ext cx="3043665" cy="465776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AE4C676B-A48E-40D9-908F-1CB1F5B7CB4B}" type="datetimeFigureOut">
              <a:rPr lang="en-US"/>
              <a:pPr>
                <a:defRPr/>
              </a:pPr>
              <a:t>5/18/2022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4550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633" y="4422464"/>
            <a:ext cx="5617837" cy="4188774"/>
          </a:xfrm>
          <a:prstGeom prst="rect">
            <a:avLst/>
          </a:prstGeom>
        </p:spPr>
        <p:txBody>
          <a:bodyPr vert="horz" lIns="93324" tIns="46662" rIns="93324" bIns="46662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1725"/>
            <a:ext cx="3043665" cy="465776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7827" y="8841725"/>
            <a:ext cx="3043665" cy="465776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9A0FF097-E9BF-46FB-8B3A-F45C73F4CF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3556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EF7AB36-6925-45CA-AE3F-FEA24B322871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0AC5610-3ED1-41B8-9E6D-8216028A469D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0AC5610-3ED1-41B8-9E6D-8216028A469D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dirty="0" err="1"/>
              <a:t>Proj</a:t>
            </a:r>
            <a:r>
              <a:rPr lang="en-US" dirty="0"/>
              <a:t> Code = ORSI from</a:t>
            </a:r>
            <a:r>
              <a:rPr lang="en-US" baseline="0" dirty="0"/>
              <a:t> the SPR submission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Weapon System Essentiality Code (WSEC) are assigned by the submitting activities.</a:t>
            </a:r>
          </a:p>
          <a:p>
            <a:r>
              <a:rPr lang="en-US" dirty="0"/>
              <a:t>1, Mission Essential</a:t>
            </a:r>
          </a:p>
          <a:p>
            <a:r>
              <a:rPr lang="en-US" dirty="0"/>
              <a:t>3, Mission Degrading</a:t>
            </a:r>
          </a:p>
          <a:p>
            <a:r>
              <a:rPr lang="en-US" dirty="0"/>
              <a:t>6, Personnel Safety</a:t>
            </a:r>
          </a:p>
          <a:p>
            <a:r>
              <a:rPr lang="en-US" dirty="0"/>
              <a:t>7, Environmental/Legal</a:t>
            </a:r>
          </a:p>
          <a:p>
            <a:endParaRPr lang="en-US" dirty="0"/>
          </a:p>
          <a:p>
            <a:r>
              <a:rPr lang="en-US" dirty="0"/>
              <a:t>WSGC and WSEC are used to compute a Weapon System Indicator Code (WSIC) for each NSN</a:t>
            </a:r>
          </a:p>
          <a:p>
            <a:endParaRPr lang="en-US" dirty="0"/>
          </a:p>
          <a:p>
            <a:pPr defTabSz="923727"/>
            <a:r>
              <a:rPr lang="en-US" dirty="0"/>
              <a:t>Weapon System Indicator Code (WSIC) correlates to investment tier (Tier I, II, or III) used to prioritize stock buys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0AC5610-3ED1-41B8-9E6D-8216028A469D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0AC5610-3ED1-41B8-9E6D-8216028A469D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0AC5610-3ED1-41B8-9E6D-8216028A469D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0AC5610-3ED1-41B8-9E6D-8216028A469D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0AC5610-3ED1-41B8-9E6D-8216028A469D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b="0" dirty="0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0AC5610-3ED1-41B8-9E6D-8216028A469D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0AC5610-3ED1-41B8-9E6D-8216028A469D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0AC5610-3ED1-41B8-9E6D-8216028A469D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0AC5610-3ED1-41B8-9E6D-8216028A469D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0AC5610-3ED1-41B8-9E6D-8216028A469D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0AC5610-3ED1-41B8-9E6D-8216028A469D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0AC5610-3ED1-41B8-9E6D-8216028A469D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0AC5610-3ED1-41B8-9E6D-8216028A469D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124325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none" baseline="0">
                <a:solidFill>
                  <a:srgbClr val="002C76"/>
                </a:solidFill>
                <a:latin typeface="Helvetica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2624138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2438" y="457200"/>
            <a:ext cx="5999162" cy="1143000"/>
          </a:xfrm>
          <a:prstGeom prst="rect">
            <a:avLst/>
          </a:prstGeom>
        </p:spPr>
        <p:txBody>
          <a:bodyPr/>
          <a:lstStyle>
            <a:lvl1pPr algn="r">
              <a:defRPr sz="3200" b="1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1481" y="1524000"/>
            <a:ext cx="8301037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7 July 2011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707E5A-5BD9-4283-80F4-DC0924DD6A5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477000"/>
            <a:ext cx="9144000" cy="228600"/>
          </a:xfrm>
          <a:prstGeom prst="rect">
            <a:avLst/>
          </a:prstGeom>
          <a:solidFill>
            <a:srgbClr val="FEC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002C76"/>
              </a:solidFill>
            </a:endParaRPr>
          </a:p>
        </p:txBody>
      </p:sp>
      <p:pic>
        <p:nvPicPr>
          <p:cNvPr id="1027" name="Picture 11" descr="Pitch Template Revision_banner.jpg"/>
          <p:cNvPicPr>
            <a:picLocks noChangeAspect="1"/>
          </p:cNvPicPr>
          <p:nvPr userDrawn="1"/>
        </p:nvPicPr>
        <p:blipFill>
          <a:blip r:embed="rId3" cstate="print">
            <a:lum bright="-10000"/>
          </a:blip>
          <a:srcRect/>
          <a:stretch>
            <a:fillRect/>
          </a:stretch>
        </p:blipFill>
        <p:spPr bwMode="auto">
          <a:xfrm>
            <a:off x="0" y="-214313"/>
            <a:ext cx="9144000" cy="1343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13" descr="NAVSUP Corporate logo.wmf"/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61913"/>
            <a:ext cx="2001838" cy="105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Straight Connector 9"/>
          <p:cNvCxnSpPr/>
          <p:nvPr userDrawn="1"/>
        </p:nvCxnSpPr>
        <p:spPr>
          <a:xfrm>
            <a:off x="0" y="1189038"/>
            <a:ext cx="9144000" cy="0"/>
          </a:xfrm>
          <a:prstGeom prst="line">
            <a:avLst/>
          </a:prstGeom>
          <a:ln w="9525">
            <a:solidFill>
              <a:srgbClr val="FECB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58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02C76"/>
        </a:buClr>
        <a:buSzPct val="115000"/>
        <a:buFont typeface="Wingdings" pitchFamily="2" charset="2"/>
        <a:buChar char="Ø"/>
        <a:defRPr sz="3200" kern="1200">
          <a:solidFill>
            <a:schemeClr val="tx1"/>
          </a:solidFill>
          <a:latin typeface="Helvetica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2C76"/>
        </a:buClr>
        <a:buSzPct val="110000"/>
        <a:buFont typeface="Wingdings" pitchFamily="2" charset="2"/>
        <a:buChar char="Ø"/>
        <a:defRPr sz="2800" kern="1200">
          <a:solidFill>
            <a:schemeClr val="tx1"/>
          </a:solidFill>
          <a:latin typeface="Helvetica" pitchFamily="34" charset="0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2C76"/>
        </a:buClr>
        <a:buFont typeface="Wingdings" pitchFamily="2" charset="2"/>
        <a:buChar char="Ø"/>
        <a:defRPr sz="2400" kern="1200">
          <a:solidFill>
            <a:schemeClr val="tx1"/>
          </a:solidFill>
          <a:latin typeface="Helvetica" pitchFamily="34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02C76"/>
        </a:buClr>
        <a:buSzPct val="110000"/>
        <a:buFont typeface="Wingdings" pitchFamily="2" charset="2"/>
        <a:buChar char="Ø"/>
        <a:defRPr sz="2000" kern="1200">
          <a:solidFill>
            <a:schemeClr val="tx1"/>
          </a:solidFill>
          <a:latin typeface="Helvetica" pitchFamily="34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02C76"/>
        </a:buClr>
        <a:buFont typeface="Wingdings" pitchFamily="2" charset="2"/>
        <a:buChar char="Ø"/>
        <a:defRPr sz="2000" kern="1200">
          <a:solidFill>
            <a:schemeClr val="tx1"/>
          </a:solidFill>
          <a:latin typeface="Helvetica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1" descr="Pitch Template Revision_banner.jpg"/>
          <p:cNvPicPr>
            <a:picLocks noChangeAspect="1"/>
          </p:cNvPicPr>
          <p:nvPr userDrawn="1"/>
        </p:nvPicPr>
        <p:blipFill>
          <a:blip r:embed="rId3" cstate="print">
            <a:lum bright="-10000"/>
          </a:blip>
          <a:srcRect/>
          <a:stretch>
            <a:fillRect/>
          </a:stretch>
        </p:blipFill>
        <p:spPr bwMode="auto">
          <a:xfrm>
            <a:off x="0" y="-214313"/>
            <a:ext cx="9144000" cy="1343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dirty="0" smtClean="0">
                <a:solidFill>
                  <a:srgbClr val="002C76"/>
                </a:solidFill>
                <a:latin typeface="Helvetica" pitchFamily="34" charset="0"/>
              </a:defRPr>
            </a:lvl1pPr>
          </a:lstStyle>
          <a:p>
            <a:pPr>
              <a:defRPr/>
            </a:pPr>
            <a:r>
              <a:rPr lang="en-US"/>
              <a:t>7 July 2011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rgbClr val="002C76"/>
                </a:solidFill>
                <a:latin typeface="Helvetica" pitchFamily="34" charset="0"/>
              </a:defRPr>
            </a:lvl1pPr>
          </a:lstStyle>
          <a:p>
            <a:pPr>
              <a:defRPr/>
            </a:pPr>
            <a:fld id="{21D16FE4-CCFE-4AB8-BABE-C8CDABCC895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0" y="1189038"/>
            <a:ext cx="9144000" cy="0"/>
          </a:xfrm>
          <a:prstGeom prst="line">
            <a:avLst/>
          </a:prstGeom>
          <a:ln w="9525">
            <a:solidFill>
              <a:srgbClr val="FECB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5" name="Picture 13" descr="NAVSUP Corporate logo.wmf"/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61913"/>
            <a:ext cx="2001838" cy="105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59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02C76"/>
        </a:buClr>
        <a:buSzPct val="115000"/>
        <a:buFont typeface="Wingdings" pitchFamily="2" charset="2"/>
        <a:buChar char="Ø"/>
        <a:defRPr sz="3200" kern="1200">
          <a:solidFill>
            <a:srgbClr val="002C76"/>
          </a:solidFill>
          <a:latin typeface="Helvetica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2C76"/>
        </a:buClr>
        <a:buSzPct val="110000"/>
        <a:buFont typeface="Wingdings" pitchFamily="2" charset="2"/>
        <a:buChar char="Ø"/>
        <a:defRPr sz="2800" kern="1200">
          <a:solidFill>
            <a:srgbClr val="002C76"/>
          </a:solidFill>
          <a:latin typeface="Helvetica" pitchFamily="34" charset="0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2C76"/>
        </a:buClr>
        <a:buFont typeface="Wingdings" pitchFamily="2" charset="2"/>
        <a:buChar char="Ø"/>
        <a:defRPr sz="2400" kern="1200">
          <a:solidFill>
            <a:srgbClr val="002C76"/>
          </a:solidFill>
          <a:latin typeface="Helvetica" pitchFamily="34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02C76"/>
        </a:buClr>
        <a:buSzPct val="110000"/>
        <a:buFont typeface="Wingdings" pitchFamily="2" charset="2"/>
        <a:buChar char="Ø"/>
        <a:defRPr sz="2000" kern="1200">
          <a:solidFill>
            <a:srgbClr val="002C76"/>
          </a:solidFill>
          <a:latin typeface="Helvetica" pitchFamily="34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02C76"/>
        </a:buClr>
        <a:buFont typeface="Wingdings" pitchFamily="2" charset="2"/>
        <a:buChar char="Ø"/>
        <a:defRPr sz="2000" kern="1200">
          <a:solidFill>
            <a:srgbClr val="002C76"/>
          </a:solidFill>
          <a:latin typeface="Helvetica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0"/>
          <p:cNvSpPr txBox="1">
            <a:spLocks/>
          </p:cNvSpPr>
          <p:nvPr/>
        </p:nvSpPr>
        <p:spPr bwMode="auto">
          <a:xfrm>
            <a:off x="457200" y="4048125"/>
            <a:ext cx="7772400" cy="13620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z="4400" b="1" dirty="0">
                <a:solidFill>
                  <a:srgbClr val="002C76"/>
                </a:solidFill>
                <a:latin typeface="Helvetica" pitchFamily="34" charset="0"/>
                <a:ea typeface="+mj-ea"/>
                <a:cs typeface="+mj-cs"/>
              </a:rPr>
              <a:t>Uploading SPRs in </a:t>
            </a:r>
            <a:r>
              <a:rPr lang="en-US" sz="4400" b="1" dirty="0" err="1">
                <a:solidFill>
                  <a:srgbClr val="002C76"/>
                </a:solidFill>
                <a:latin typeface="Helvetica" pitchFamily="34" charset="0"/>
                <a:ea typeface="+mj-ea"/>
                <a:cs typeface="+mj-cs"/>
              </a:rPr>
              <a:t>FedMall</a:t>
            </a:r>
            <a:endParaRPr lang="en-US" sz="4400" b="1" dirty="0">
              <a:solidFill>
                <a:srgbClr val="002C76"/>
              </a:solidFill>
              <a:latin typeface="Helvetica" pitchFamily="34" charset="0"/>
              <a:ea typeface="+mj-ea"/>
              <a:cs typeface="+mj-cs"/>
            </a:endParaRPr>
          </a:p>
          <a:p>
            <a:pPr fontAlgn="auto">
              <a:spcAft>
                <a:spcPts val="0"/>
              </a:spcAft>
              <a:defRPr/>
            </a:pPr>
            <a:endParaRPr lang="en-US" sz="4400" b="1" dirty="0">
              <a:solidFill>
                <a:srgbClr val="002C76"/>
              </a:solidFill>
              <a:latin typeface="Helvetica" pitchFamily="34" charset="0"/>
              <a:ea typeface="+mj-ea"/>
              <a:cs typeface="+mj-cs"/>
            </a:endParaRPr>
          </a:p>
          <a:p>
            <a:pPr fontAlgn="auto">
              <a:spcAft>
                <a:spcPts val="0"/>
              </a:spcAft>
              <a:defRPr/>
            </a:pPr>
            <a:endParaRPr lang="en-US" sz="4400" b="1" dirty="0">
              <a:solidFill>
                <a:srgbClr val="002C76"/>
              </a:solidFill>
              <a:latin typeface="Helvetica" pitchFamily="34" charset="0"/>
              <a:ea typeface="+mj-ea"/>
              <a:cs typeface="+mj-cs"/>
            </a:endParaRPr>
          </a:p>
        </p:txBody>
      </p:sp>
      <p:sp>
        <p:nvSpPr>
          <p:cNvPr id="10" name="Text Placeholder 11"/>
          <p:cNvSpPr txBox="1">
            <a:spLocks/>
          </p:cNvSpPr>
          <p:nvPr/>
        </p:nvSpPr>
        <p:spPr>
          <a:xfrm>
            <a:off x="496888" y="3667125"/>
            <a:ext cx="7772400" cy="1500188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schemeClr val="bg1">
                  <a:lumMod val="50000"/>
                </a:schemeClr>
              </a:solidFill>
              <a:latin typeface="Helvetica" pitchFamily="34" charset="0"/>
            </a:endParaRPr>
          </a:p>
        </p:txBody>
      </p:sp>
      <p:sp>
        <p:nvSpPr>
          <p:cNvPr id="3079" name="Rectangle 10"/>
          <p:cNvSpPr>
            <a:spLocks noChangeArrowheads="1"/>
          </p:cNvSpPr>
          <p:nvPr/>
        </p:nvSpPr>
        <p:spPr bwMode="auto">
          <a:xfrm>
            <a:off x="5715000" y="6424590"/>
            <a:ext cx="310027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b="1" i="1" dirty="0">
                <a:solidFill>
                  <a:srgbClr val="002C76"/>
                </a:solidFill>
                <a:latin typeface="Helvetica" pitchFamily="34" charset="0"/>
              </a:rPr>
              <a:t>Ready.  Resourceful.  Responsive!</a:t>
            </a:r>
            <a:endParaRPr lang="en-US" sz="1400" b="1" dirty="0">
              <a:solidFill>
                <a:srgbClr val="002C76"/>
              </a:solidFill>
              <a:latin typeface="Helvetica" pitchFamily="34" charset="0"/>
            </a:endParaRPr>
          </a:p>
        </p:txBody>
      </p:sp>
      <p:sp>
        <p:nvSpPr>
          <p:cNvPr id="8" name="Text Box 1084"/>
          <p:cNvSpPr txBox="1">
            <a:spLocks noChangeArrowheads="1"/>
          </p:cNvSpPr>
          <p:nvPr/>
        </p:nvSpPr>
        <p:spPr bwMode="auto">
          <a:xfrm>
            <a:off x="2438400" y="471488"/>
            <a:ext cx="6477000" cy="595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120000"/>
              </a:lnSpc>
              <a:spcBef>
                <a:spcPct val="25000"/>
              </a:spcBef>
            </a:pPr>
            <a:r>
              <a:rPr lang="en-US" sz="3000" b="1" dirty="0">
                <a:solidFill>
                  <a:schemeClr val="bg1"/>
                </a:solidFill>
                <a:latin typeface="Helvetica" pitchFamily="34" charset="0"/>
              </a:rPr>
              <a:t>SPR Batch Submission</a:t>
            </a:r>
            <a:endParaRPr lang="en-US" sz="3000" b="1" i="1" dirty="0">
              <a:solidFill>
                <a:srgbClr val="FFCC00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648200" y="5638800"/>
            <a:ext cx="3922713" cy="1362075"/>
          </a:xfrm>
          <a:prstGeom prst="rect">
            <a:avLst/>
          </a:prstGeom>
        </p:spPr>
        <p:txBody>
          <a:bodyPr/>
          <a:lstStyle/>
          <a:p>
            <a:pPr algn="r" eaLnBrk="0" hangingPunct="0">
              <a:defRPr/>
            </a:pP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" pitchFamily="34" charset="0"/>
                <a:ea typeface="+mj-ea"/>
                <a:cs typeface="+mj-cs"/>
              </a:rPr>
              <a:t>August 2017</a:t>
            </a:r>
          </a:p>
          <a:p>
            <a:pPr algn="r" eaLnBrk="0" hangingPunct="0">
              <a:defRPr/>
            </a:pPr>
            <a:endParaRPr lang="en-US" sz="1600" dirty="0">
              <a:solidFill>
                <a:schemeClr val="tx1">
                  <a:lumMod val="50000"/>
                  <a:lumOff val="50000"/>
                </a:schemeClr>
              </a:solidFill>
              <a:latin typeface="Helvetica" pitchFamily="34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ext Box 1084"/>
          <p:cNvSpPr txBox="1">
            <a:spLocks noChangeArrowheads="1"/>
          </p:cNvSpPr>
          <p:nvPr/>
        </p:nvSpPr>
        <p:spPr bwMode="auto">
          <a:xfrm>
            <a:off x="2438400" y="471488"/>
            <a:ext cx="6477000" cy="595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120000"/>
              </a:lnSpc>
              <a:spcBef>
                <a:spcPct val="25000"/>
              </a:spcBef>
            </a:pPr>
            <a:r>
              <a:rPr lang="en-US" sz="3000" b="1" dirty="0">
                <a:solidFill>
                  <a:schemeClr val="bg1"/>
                </a:solidFill>
                <a:latin typeface="Helvetica" pitchFamily="34" charset="0"/>
              </a:rPr>
              <a:t>Steps to View/Verify Loaded SPRs</a:t>
            </a:r>
            <a:endParaRPr lang="en-US" sz="3000" b="1" i="1" dirty="0">
              <a:solidFill>
                <a:srgbClr val="FFCC00"/>
              </a:solidFill>
            </a:endParaRP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11"/>
          </p:nvPr>
        </p:nvSpPr>
        <p:spPr bwMode="auto">
          <a:xfrm>
            <a:off x="6781800" y="6416675"/>
            <a:ext cx="213360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D8DA8EF-D09D-4658-9372-C504D2BCD7F4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1113" y="1547155"/>
            <a:ext cx="6580187" cy="455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Line Callout 1 4"/>
          <p:cNvSpPr/>
          <p:nvPr/>
        </p:nvSpPr>
        <p:spPr>
          <a:xfrm>
            <a:off x="5032860" y="5108774"/>
            <a:ext cx="3264425" cy="1162196"/>
          </a:xfrm>
          <a:prstGeom prst="borderCallout1">
            <a:avLst>
              <a:gd name="adj1" fmla="val 18750"/>
              <a:gd name="adj2" fmla="val -8333"/>
              <a:gd name="adj3" fmla="val 2156"/>
              <a:gd name="adj4" fmla="val -34893"/>
            </a:avLst>
          </a:prstGeom>
          <a:solidFill>
            <a:schemeClr val="accent1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ACU 5 UIC R45411 from the example is entered in the DODAAC block, then submit</a:t>
            </a:r>
          </a:p>
        </p:txBody>
      </p:sp>
    </p:spTree>
    <p:extLst>
      <p:ext uri="{BB962C8B-B14F-4D97-AF65-F5344CB8AC3E}">
        <p14:creationId xmlns:p14="http://schemas.microsoft.com/office/powerpoint/2010/main" val="34689617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ext Box 1084"/>
          <p:cNvSpPr txBox="1">
            <a:spLocks noChangeArrowheads="1"/>
          </p:cNvSpPr>
          <p:nvPr/>
        </p:nvSpPr>
        <p:spPr bwMode="auto">
          <a:xfrm>
            <a:off x="2438400" y="471488"/>
            <a:ext cx="6477000" cy="595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120000"/>
              </a:lnSpc>
              <a:spcBef>
                <a:spcPct val="25000"/>
              </a:spcBef>
            </a:pPr>
            <a:r>
              <a:rPr lang="en-US" sz="3000" b="1" dirty="0">
                <a:solidFill>
                  <a:schemeClr val="bg1"/>
                </a:solidFill>
                <a:latin typeface="Helvetica" pitchFamily="34" charset="0"/>
              </a:rPr>
              <a:t>Loaded SPRs</a:t>
            </a:r>
            <a:endParaRPr lang="en-US" sz="3000" b="1" i="1" dirty="0">
              <a:solidFill>
                <a:srgbClr val="FFCC00"/>
              </a:solidFill>
            </a:endParaRP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11"/>
          </p:nvPr>
        </p:nvSpPr>
        <p:spPr bwMode="auto">
          <a:xfrm>
            <a:off x="6781800" y="6416675"/>
            <a:ext cx="213360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D8DA8EF-D09D-4658-9372-C504D2BCD7F4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75" y="2161635"/>
            <a:ext cx="8915400" cy="3555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Line Callout 1 4"/>
          <p:cNvSpPr/>
          <p:nvPr/>
        </p:nvSpPr>
        <p:spPr>
          <a:xfrm>
            <a:off x="3650280" y="1892800"/>
            <a:ext cx="2611540" cy="729695"/>
          </a:xfrm>
          <a:prstGeom prst="borderCallout1">
            <a:avLst>
              <a:gd name="adj1" fmla="val 18750"/>
              <a:gd name="adj2" fmla="val -8333"/>
              <a:gd name="adj3" fmla="val 145347"/>
              <a:gd name="adj4" fmla="val -99206"/>
            </a:avLst>
          </a:prstGeom>
          <a:solidFill>
            <a:schemeClr val="accent1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Select Export to Excel</a:t>
            </a:r>
          </a:p>
        </p:txBody>
      </p:sp>
    </p:spTree>
    <p:extLst>
      <p:ext uri="{BB962C8B-B14F-4D97-AF65-F5344CB8AC3E}">
        <p14:creationId xmlns:p14="http://schemas.microsoft.com/office/powerpoint/2010/main" val="27066400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ext Box 1084"/>
          <p:cNvSpPr txBox="1">
            <a:spLocks noChangeArrowheads="1"/>
          </p:cNvSpPr>
          <p:nvPr/>
        </p:nvSpPr>
        <p:spPr bwMode="auto">
          <a:xfrm>
            <a:off x="2438400" y="471488"/>
            <a:ext cx="6477000" cy="595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120000"/>
              </a:lnSpc>
              <a:spcBef>
                <a:spcPct val="25000"/>
              </a:spcBef>
            </a:pPr>
            <a:r>
              <a:rPr lang="en-US" sz="3000" b="1" dirty="0">
                <a:solidFill>
                  <a:schemeClr val="bg1"/>
                </a:solidFill>
                <a:latin typeface="Helvetica" pitchFamily="34" charset="0"/>
              </a:rPr>
              <a:t>SPR Excel Download File</a:t>
            </a:r>
            <a:endParaRPr lang="en-US" sz="3000" b="1" i="1" dirty="0">
              <a:solidFill>
                <a:srgbClr val="FFCC00"/>
              </a:solidFill>
            </a:endParaRP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11"/>
          </p:nvPr>
        </p:nvSpPr>
        <p:spPr bwMode="auto">
          <a:xfrm>
            <a:off x="6781800" y="6416675"/>
            <a:ext cx="213360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D8DA8EF-D09D-4658-9372-C504D2BCD7F4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71375"/>
            <a:ext cx="9071369" cy="3584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Line Callout 1 7"/>
          <p:cNvSpPr/>
          <p:nvPr/>
        </p:nvSpPr>
        <p:spPr>
          <a:xfrm>
            <a:off x="4034329" y="1355130"/>
            <a:ext cx="3994121" cy="998530"/>
          </a:xfrm>
          <a:prstGeom prst="borderCallout1">
            <a:avLst>
              <a:gd name="adj1" fmla="val 18750"/>
              <a:gd name="adj2" fmla="val -8333"/>
              <a:gd name="adj3" fmla="val 163019"/>
              <a:gd name="adj4" fmla="val -57084"/>
            </a:avLst>
          </a:prstGeom>
          <a:solidFill>
            <a:schemeClr val="accent1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ACU 5 SPRs submitted in the example have been highlighted in green on the downloaded file</a:t>
            </a:r>
          </a:p>
        </p:txBody>
      </p:sp>
    </p:spTree>
    <p:extLst>
      <p:ext uri="{BB962C8B-B14F-4D97-AF65-F5344CB8AC3E}">
        <p14:creationId xmlns:p14="http://schemas.microsoft.com/office/powerpoint/2010/main" val="29300258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ext Box 1084"/>
          <p:cNvSpPr txBox="1">
            <a:spLocks noChangeArrowheads="1"/>
          </p:cNvSpPr>
          <p:nvPr/>
        </p:nvSpPr>
        <p:spPr bwMode="auto">
          <a:xfrm>
            <a:off x="2438400" y="471488"/>
            <a:ext cx="6477000" cy="595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120000"/>
              </a:lnSpc>
              <a:spcBef>
                <a:spcPct val="25000"/>
              </a:spcBef>
            </a:pPr>
            <a:r>
              <a:rPr lang="en-US" sz="3000" b="1" dirty="0">
                <a:solidFill>
                  <a:schemeClr val="bg1"/>
                </a:solidFill>
                <a:latin typeface="Helvetica" pitchFamily="34" charset="0"/>
              </a:rPr>
              <a:t>References</a:t>
            </a:r>
            <a:endParaRPr lang="en-US" sz="3000" b="1" i="1" dirty="0">
              <a:solidFill>
                <a:srgbClr val="FFCC00"/>
              </a:solidFill>
            </a:endParaRP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11"/>
          </p:nvPr>
        </p:nvSpPr>
        <p:spPr bwMode="auto">
          <a:xfrm>
            <a:off x="6781800" y="6416675"/>
            <a:ext cx="213360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D8DA8EF-D09D-4658-9372-C504D2BCD7F4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4" name="Picture 9" descr="D:\Documents and Settings\james.murphy3\Local Settings\Temporary Internet Files\Content.IE5\T8DP4E87\MP900386757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150" y="1316725"/>
            <a:ext cx="7239000" cy="516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90566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ext Box 1084"/>
          <p:cNvSpPr txBox="1">
            <a:spLocks noChangeArrowheads="1"/>
          </p:cNvSpPr>
          <p:nvPr/>
        </p:nvSpPr>
        <p:spPr bwMode="auto">
          <a:xfrm>
            <a:off x="2438400" y="471488"/>
            <a:ext cx="6477000" cy="595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120000"/>
              </a:lnSpc>
              <a:spcBef>
                <a:spcPct val="25000"/>
              </a:spcBef>
            </a:pPr>
            <a:r>
              <a:rPr lang="en-US" sz="3000" b="1" dirty="0">
                <a:solidFill>
                  <a:schemeClr val="bg1"/>
                </a:solidFill>
                <a:latin typeface="Helvetica" pitchFamily="34" charset="0"/>
              </a:rPr>
              <a:t>SPR Request</a:t>
            </a:r>
            <a:endParaRPr lang="en-US" sz="3000" b="1" i="1" dirty="0">
              <a:solidFill>
                <a:srgbClr val="FFCC00"/>
              </a:solidFill>
            </a:endParaRP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11"/>
          </p:nvPr>
        </p:nvSpPr>
        <p:spPr bwMode="auto">
          <a:xfrm>
            <a:off x="6781800" y="6416675"/>
            <a:ext cx="213360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D8DA8EF-D09D-4658-9372-C504D2BCD7F4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1288" y="1272997"/>
            <a:ext cx="5389062" cy="5535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50212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ext Box 1084"/>
          <p:cNvSpPr txBox="1">
            <a:spLocks noChangeArrowheads="1"/>
          </p:cNvSpPr>
          <p:nvPr/>
        </p:nvSpPr>
        <p:spPr bwMode="auto">
          <a:xfrm>
            <a:off x="2438400" y="471488"/>
            <a:ext cx="6477000" cy="595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120000"/>
              </a:lnSpc>
              <a:spcBef>
                <a:spcPct val="25000"/>
              </a:spcBef>
            </a:pPr>
            <a:r>
              <a:rPr lang="en-US" sz="3000" b="1" dirty="0">
                <a:solidFill>
                  <a:schemeClr val="bg1"/>
                </a:solidFill>
                <a:latin typeface="Helvetica" pitchFamily="34" charset="0"/>
              </a:rPr>
              <a:t>SPR Request</a:t>
            </a:r>
            <a:endParaRPr lang="en-US" sz="3000" b="1" i="1" dirty="0">
              <a:solidFill>
                <a:srgbClr val="FFCC00"/>
              </a:solidFill>
            </a:endParaRP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11"/>
          </p:nvPr>
        </p:nvSpPr>
        <p:spPr bwMode="auto">
          <a:xfrm>
            <a:off x="6781800" y="6416675"/>
            <a:ext cx="213360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D8DA8EF-D09D-4658-9372-C504D2BCD7F4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245" y="1278320"/>
            <a:ext cx="5469237" cy="553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078830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" y="1284474"/>
            <a:ext cx="9091613" cy="5562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Text Box 1084"/>
          <p:cNvSpPr txBox="1">
            <a:spLocks noChangeArrowheads="1"/>
          </p:cNvSpPr>
          <p:nvPr/>
        </p:nvSpPr>
        <p:spPr bwMode="auto">
          <a:xfrm>
            <a:off x="2438400" y="471488"/>
            <a:ext cx="6477000" cy="595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120000"/>
              </a:lnSpc>
              <a:spcBef>
                <a:spcPct val="25000"/>
              </a:spcBef>
            </a:pPr>
            <a:r>
              <a:rPr lang="en-US" sz="3000" b="1" dirty="0">
                <a:solidFill>
                  <a:schemeClr val="bg1"/>
                </a:solidFill>
                <a:latin typeface="Helvetica" pitchFamily="34" charset="0"/>
              </a:rPr>
              <a:t>WSEC WSIC Codes </a:t>
            </a:r>
            <a:endParaRPr lang="en-US" sz="3000" b="1" i="1" dirty="0">
              <a:solidFill>
                <a:srgbClr val="FFCC00"/>
              </a:solidFill>
            </a:endParaRP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11"/>
          </p:nvPr>
        </p:nvSpPr>
        <p:spPr bwMode="auto">
          <a:xfrm>
            <a:off x="6781800" y="6416675"/>
            <a:ext cx="213360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D8DA8EF-D09D-4658-9372-C504D2BCD7F4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7848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ext Box 1084"/>
          <p:cNvSpPr txBox="1">
            <a:spLocks noChangeArrowheads="1"/>
          </p:cNvSpPr>
          <p:nvPr/>
        </p:nvSpPr>
        <p:spPr bwMode="auto">
          <a:xfrm>
            <a:off x="2438400" y="471488"/>
            <a:ext cx="6477000" cy="595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120000"/>
              </a:lnSpc>
              <a:spcBef>
                <a:spcPct val="25000"/>
              </a:spcBef>
            </a:pPr>
            <a:r>
              <a:rPr lang="en-US" sz="3000" b="1" dirty="0">
                <a:solidFill>
                  <a:schemeClr val="bg1"/>
                </a:solidFill>
                <a:latin typeface="Helvetica" pitchFamily="34" charset="0"/>
              </a:rPr>
              <a:t>Background</a:t>
            </a:r>
            <a:endParaRPr lang="en-US" sz="3000" b="1" i="1" dirty="0">
              <a:solidFill>
                <a:srgbClr val="FFCC00"/>
              </a:solidFill>
            </a:endParaRP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11"/>
          </p:nvPr>
        </p:nvSpPr>
        <p:spPr bwMode="auto">
          <a:xfrm>
            <a:off x="6781800" y="6416675"/>
            <a:ext cx="213360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D8DA8EF-D09D-4658-9372-C504D2BCD7F4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413940" y="1355130"/>
            <a:ext cx="8305800" cy="5299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rgbClr val="002060"/>
              </a:buClr>
              <a:buSzPct val="115000"/>
              <a:buFont typeface="Wingdings" pitchFamily="2" charset="2"/>
              <a:buChar char="Ø"/>
            </a:pPr>
            <a:r>
              <a:rPr lang="en-US" altLang="en-US" sz="2800" dirty="0">
                <a:latin typeface="Helvetica" pitchFamily="34" charset="0"/>
                <a:cs typeface="Helvetica" panose="020B0604020202020204" pitchFamily="34" charset="0"/>
              </a:rPr>
              <a:t>At the end of a CART-FOO project, 9 COG items are segregated from WSS managed items</a:t>
            </a:r>
          </a:p>
          <a:p>
            <a:pPr marL="800100" lvl="1" indent="-342900">
              <a:spcBef>
                <a:spcPct val="20000"/>
              </a:spcBef>
              <a:buClr>
                <a:srgbClr val="002060"/>
              </a:buClr>
              <a:buSzPct val="115000"/>
              <a:buFont typeface="Wingdings" pitchFamily="2" charset="2"/>
              <a:buChar char="Ø"/>
            </a:pPr>
            <a:r>
              <a:rPr lang="en-US" altLang="en-US" sz="2800" dirty="0">
                <a:latin typeface="Helvetica" pitchFamily="34" charset="0"/>
                <a:cs typeface="Helvetica" panose="020B0604020202020204" pitchFamily="34" charset="0"/>
              </a:rPr>
              <a:t>SPRs should be loaded for those 9 COG allowanced items</a:t>
            </a:r>
          </a:p>
          <a:p>
            <a:pPr marL="342900" indent="-342900">
              <a:spcBef>
                <a:spcPct val="20000"/>
              </a:spcBef>
              <a:buClr>
                <a:srgbClr val="002060"/>
              </a:buClr>
              <a:buSzPct val="115000"/>
              <a:buFont typeface="Wingdings" pitchFamily="2" charset="2"/>
              <a:buChar char="Ø"/>
            </a:pPr>
            <a:r>
              <a:rPr lang="en-US" altLang="en-US" sz="2800" dirty="0" err="1">
                <a:latin typeface="Helvetica" pitchFamily="34" charset="0"/>
                <a:cs typeface="Helvetica" panose="020B0604020202020204" pitchFamily="34" charset="0"/>
              </a:rPr>
              <a:t>FedMall</a:t>
            </a:r>
            <a:r>
              <a:rPr lang="en-US" altLang="en-US" sz="2800" dirty="0">
                <a:latin typeface="Helvetica" pitchFamily="34" charset="0"/>
                <a:cs typeface="Helvetica" panose="020B0604020202020204" pitchFamily="34" charset="0"/>
              </a:rPr>
              <a:t> recently replaced </a:t>
            </a:r>
            <a:r>
              <a:rPr lang="en-US" altLang="en-US" sz="2800" dirty="0" err="1">
                <a:latin typeface="Helvetica" pitchFamily="34" charset="0"/>
                <a:cs typeface="Helvetica" panose="020B0604020202020204" pitchFamily="34" charset="0"/>
              </a:rPr>
              <a:t>Dod</a:t>
            </a:r>
            <a:r>
              <a:rPr lang="en-US" altLang="en-US" sz="2800" dirty="0">
                <a:latin typeface="Helvetica" pitchFamily="34" charset="0"/>
                <a:cs typeface="Helvetica" panose="020B0604020202020204" pitchFamily="34" charset="0"/>
              </a:rPr>
              <a:t> </a:t>
            </a:r>
            <a:r>
              <a:rPr lang="en-US" altLang="en-US" sz="2800" dirty="0" err="1">
                <a:latin typeface="Helvetica" pitchFamily="34" charset="0"/>
                <a:cs typeface="Helvetica" panose="020B0604020202020204" pitchFamily="34" charset="0"/>
              </a:rPr>
              <a:t>Emall</a:t>
            </a:r>
            <a:r>
              <a:rPr lang="en-US" altLang="en-US" sz="2800" dirty="0">
                <a:latin typeface="Helvetica" pitchFamily="34" charset="0"/>
                <a:cs typeface="Helvetica" panose="020B0604020202020204" pitchFamily="34" charset="0"/>
              </a:rPr>
              <a:t> and is now the site to bulk load 9 COG SPRs </a:t>
            </a:r>
          </a:p>
          <a:p>
            <a:pPr marL="342900" indent="-342900">
              <a:spcBef>
                <a:spcPct val="20000"/>
              </a:spcBef>
              <a:buClr>
                <a:srgbClr val="002060"/>
              </a:buClr>
              <a:buSzPct val="115000"/>
              <a:buFont typeface="Wingdings" pitchFamily="2" charset="2"/>
              <a:buChar char="Ø"/>
            </a:pPr>
            <a:r>
              <a:rPr lang="en-US" altLang="en-US" sz="2800" dirty="0">
                <a:latin typeface="Helvetica" pitchFamily="34" charset="0"/>
                <a:cs typeface="Helvetica" panose="020B0604020202020204" pitchFamily="34" charset="0"/>
              </a:rPr>
              <a:t>The following slides illustrate:</a:t>
            </a:r>
          </a:p>
          <a:p>
            <a:pPr marL="800100" lvl="1" indent="-342900">
              <a:spcBef>
                <a:spcPct val="20000"/>
              </a:spcBef>
              <a:buClr>
                <a:srgbClr val="002060"/>
              </a:buClr>
              <a:buSzPct val="115000"/>
              <a:buFont typeface="Wingdings" pitchFamily="2" charset="2"/>
              <a:buChar char="Ø"/>
            </a:pPr>
            <a:r>
              <a:rPr lang="en-US" altLang="en-US" sz="2800" dirty="0">
                <a:latin typeface="Helvetica" pitchFamily="34" charset="0"/>
                <a:cs typeface="Helvetica" panose="020B0604020202020204" pitchFamily="34" charset="0"/>
              </a:rPr>
              <a:t>Steps to load bulk SPRs</a:t>
            </a:r>
          </a:p>
          <a:p>
            <a:pPr marL="800100" lvl="1" indent="-342900">
              <a:spcBef>
                <a:spcPct val="20000"/>
              </a:spcBef>
              <a:buClr>
                <a:srgbClr val="002060"/>
              </a:buClr>
              <a:buSzPct val="115000"/>
              <a:buFont typeface="Wingdings" pitchFamily="2" charset="2"/>
              <a:buChar char="Ø"/>
            </a:pPr>
            <a:r>
              <a:rPr lang="en-US" altLang="en-US" sz="2800" dirty="0">
                <a:latin typeface="Helvetica" pitchFamily="34" charset="0"/>
                <a:cs typeface="Helvetica" panose="020B0604020202020204" pitchFamily="34" charset="0"/>
              </a:rPr>
              <a:t>How to appropriately format a SPR text file to upload in </a:t>
            </a:r>
            <a:r>
              <a:rPr lang="en-US" altLang="en-US" sz="2800" dirty="0" err="1">
                <a:latin typeface="Helvetica" pitchFamily="34" charset="0"/>
                <a:cs typeface="Helvetica" panose="020B0604020202020204" pitchFamily="34" charset="0"/>
              </a:rPr>
              <a:t>FedMall</a:t>
            </a:r>
            <a:endParaRPr lang="en-US" altLang="en-US" sz="2800" dirty="0">
              <a:latin typeface="Helvetica" pitchFamily="34" charset="0"/>
              <a:cs typeface="Helvetica" panose="020B0604020202020204" pitchFamily="34" charset="0"/>
            </a:endParaRPr>
          </a:p>
          <a:p>
            <a:pPr marL="800100" lvl="1" indent="-342900">
              <a:spcBef>
                <a:spcPct val="20000"/>
              </a:spcBef>
              <a:buClr>
                <a:srgbClr val="002060"/>
              </a:buClr>
              <a:buSzPct val="115000"/>
              <a:buFont typeface="Wingdings" pitchFamily="2" charset="2"/>
              <a:buChar char="Ø"/>
            </a:pPr>
            <a:r>
              <a:rPr lang="en-US" altLang="en-US" sz="2800" dirty="0">
                <a:latin typeface="Helvetica" pitchFamily="34" charset="0"/>
                <a:cs typeface="Helvetica" panose="020B0604020202020204" pitchFamily="34" charset="0"/>
              </a:rPr>
              <a:t>How to view SPRs loaded in </a:t>
            </a:r>
            <a:r>
              <a:rPr lang="en-US" altLang="en-US" sz="2800" dirty="0" err="1">
                <a:latin typeface="Helvetica" pitchFamily="34" charset="0"/>
                <a:cs typeface="Helvetica" panose="020B0604020202020204" pitchFamily="34" charset="0"/>
              </a:rPr>
              <a:t>FedMall</a:t>
            </a:r>
            <a:endParaRPr lang="en-US" altLang="en-US" sz="2800" dirty="0">
              <a:latin typeface="Helvetica" pitchFamily="34" charset="0"/>
              <a:cs typeface="Helvetica" panose="020B0604020202020204" pitchFamily="34" charset="0"/>
            </a:endParaRPr>
          </a:p>
          <a:p>
            <a:pPr>
              <a:spcBef>
                <a:spcPct val="20000"/>
              </a:spcBef>
              <a:buClr>
                <a:srgbClr val="002060"/>
              </a:buClr>
              <a:buSzPct val="115000"/>
            </a:pPr>
            <a:endParaRPr lang="en-US" altLang="en-US" sz="2800" dirty="0">
              <a:latin typeface="Helvetica" pitchFamily="34" charset="0"/>
              <a:cs typeface="Helvetica" panose="020B06040202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ext Box 1084"/>
          <p:cNvSpPr txBox="1">
            <a:spLocks noChangeArrowheads="1"/>
          </p:cNvSpPr>
          <p:nvPr/>
        </p:nvSpPr>
        <p:spPr bwMode="auto">
          <a:xfrm>
            <a:off x="2438400" y="471488"/>
            <a:ext cx="6477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120000"/>
              </a:lnSpc>
              <a:spcBef>
                <a:spcPct val="25000"/>
              </a:spcBef>
            </a:pPr>
            <a:r>
              <a:rPr lang="en-US" sz="3000" b="1" dirty="0">
                <a:solidFill>
                  <a:schemeClr val="bg1"/>
                </a:solidFill>
                <a:latin typeface="Helvetica" pitchFamily="34" charset="0"/>
              </a:rPr>
              <a:t>Step By Step Upload</a:t>
            </a:r>
            <a:endParaRPr lang="en-US" sz="3000" b="1" i="1" dirty="0">
              <a:solidFill>
                <a:srgbClr val="FFCC00"/>
              </a:solidFill>
            </a:endParaRP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11"/>
          </p:nvPr>
        </p:nvSpPr>
        <p:spPr bwMode="auto">
          <a:xfrm>
            <a:off x="6781800" y="6416675"/>
            <a:ext cx="213360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D8DA8EF-D09D-4658-9372-C504D2BCD7F4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12" y="2008015"/>
            <a:ext cx="9087783" cy="329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Line Callout 1 6"/>
          <p:cNvSpPr/>
          <p:nvPr/>
        </p:nvSpPr>
        <p:spPr>
          <a:xfrm>
            <a:off x="3995925" y="4888390"/>
            <a:ext cx="2688350" cy="1536201"/>
          </a:xfrm>
          <a:prstGeom prst="borderCallout1">
            <a:avLst>
              <a:gd name="adj1" fmla="val 18750"/>
              <a:gd name="adj2" fmla="val -8333"/>
              <a:gd name="adj3" fmla="val -12541"/>
              <a:gd name="adj4" fmla="val -56557"/>
            </a:avLst>
          </a:prstGeom>
          <a:solidFill>
            <a:schemeClr val="accent1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From the </a:t>
            </a:r>
            <a:r>
              <a:rPr lang="en-US" dirty="0" err="1">
                <a:solidFill>
                  <a:schemeClr val="tx1"/>
                </a:solidFill>
              </a:rPr>
              <a:t>FedMall</a:t>
            </a:r>
            <a:r>
              <a:rPr lang="en-US" dirty="0">
                <a:solidFill>
                  <a:schemeClr val="tx1"/>
                </a:solidFill>
              </a:rPr>
              <a:t> home screen under tools select Create MILSTRIP transactions/DDE.</a:t>
            </a:r>
          </a:p>
        </p:txBody>
      </p:sp>
    </p:spTree>
    <p:extLst>
      <p:ext uri="{BB962C8B-B14F-4D97-AF65-F5344CB8AC3E}">
        <p14:creationId xmlns:p14="http://schemas.microsoft.com/office/powerpoint/2010/main" val="40843135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ext Box 1084"/>
          <p:cNvSpPr txBox="1">
            <a:spLocks noChangeArrowheads="1"/>
          </p:cNvSpPr>
          <p:nvPr/>
        </p:nvSpPr>
        <p:spPr bwMode="auto">
          <a:xfrm>
            <a:off x="2438400" y="471488"/>
            <a:ext cx="6477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120000"/>
              </a:lnSpc>
              <a:spcBef>
                <a:spcPct val="25000"/>
              </a:spcBef>
            </a:pPr>
            <a:r>
              <a:rPr lang="en-US" sz="3000" b="1" dirty="0">
                <a:solidFill>
                  <a:schemeClr val="bg1"/>
                </a:solidFill>
                <a:latin typeface="Helvetica" pitchFamily="34" charset="0"/>
              </a:rPr>
              <a:t>Step By Step Upload</a:t>
            </a:r>
            <a:endParaRPr lang="en-US" sz="3000" b="1" i="1" dirty="0">
              <a:solidFill>
                <a:srgbClr val="FFCC00"/>
              </a:solidFill>
            </a:endParaRP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11"/>
          </p:nvPr>
        </p:nvSpPr>
        <p:spPr bwMode="auto">
          <a:xfrm>
            <a:off x="6781800" y="6416675"/>
            <a:ext cx="213360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D8DA8EF-D09D-4658-9372-C504D2BCD7F4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48" y="2315255"/>
            <a:ext cx="9063242" cy="3275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Line Callout 1 4"/>
          <p:cNvSpPr/>
          <p:nvPr/>
        </p:nvSpPr>
        <p:spPr>
          <a:xfrm>
            <a:off x="4764025" y="1777585"/>
            <a:ext cx="2073870" cy="883314"/>
          </a:xfrm>
          <a:prstGeom prst="borderCallout1">
            <a:avLst>
              <a:gd name="adj1" fmla="val 18750"/>
              <a:gd name="adj2" fmla="val -8333"/>
              <a:gd name="adj3" fmla="val 156713"/>
              <a:gd name="adj4" fmla="val -54408"/>
            </a:avLst>
          </a:prstGeom>
          <a:solidFill>
            <a:schemeClr val="accent1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Select Bulk Upload</a:t>
            </a:r>
          </a:p>
        </p:txBody>
      </p:sp>
    </p:spTree>
    <p:extLst>
      <p:ext uri="{BB962C8B-B14F-4D97-AF65-F5344CB8AC3E}">
        <p14:creationId xmlns:p14="http://schemas.microsoft.com/office/powerpoint/2010/main" val="1620308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ext Box 1084"/>
          <p:cNvSpPr txBox="1">
            <a:spLocks noChangeArrowheads="1"/>
          </p:cNvSpPr>
          <p:nvPr/>
        </p:nvSpPr>
        <p:spPr bwMode="auto">
          <a:xfrm>
            <a:off x="2438400" y="471488"/>
            <a:ext cx="6477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120000"/>
              </a:lnSpc>
              <a:spcBef>
                <a:spcPct val="25000"/>
              </a:spcBef>
            </a:pPr>
            <a:r>
              <a:rPr lang="en-US" sz="3000" b="1" dirty="0">
                <a:solidFill>
                  <a:schemeClr val="bg1"/>
                </a:solidFill>
                <a:latin typeface="Helvetica" pitchFamily="34" charset="0"/>
              </a:rPr>
              <a:t>Step By Step Upload</a:t>
            </a:r>
            <a:endParaRPr lang="en-US" sz="3000" b="1" i="1" dirty="0">
              <a:solidFill>
                <a:srgbClr val="FFCC00"/>
              </a:solidFill>
            </a:endParaRP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11"/>
          </p:nvPr>
        </p:nvSpPr>
        <p:spPr bwMode="auto">
          <a:xfrm>
            <a:off x="6781800" y="6416675"/>
            <a:ext cx="213360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D8DA8EF-D09D-4658-9372-C504D2BCD7F4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39" y="2476125"/>
            <a:ext cx="8994146" cy="2412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Line Callout 1 4"/>
          <p:cNvSpPr/>
          <p:nvPr/>
        </p:nvSpPr>
        <p:spPr>
          <a:xfrm>
            <a:off x="5992984" y="4773176"/>
            <a:ext cx="2803565" cy="1459390"/>
          </a:xfrm>
          <a:prstGeom prst="borderCallout1">
            <a:avLst>
              <a:gd name="adj1" fmla="val 18750"/>
              <a:gd name="adj2" fmla="val -8333"/>
              <a:gd name="adj3" fmla="val -30048"/>
              <a:gd name="adj4" fmla="val -18942"/>
            </a:avLst>
          </a:prstGeom>
          <a:solidFill>
            <a:schemeClr val="accent1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Select previously formatted text file from your desktop and click upload</a:t>
            </a: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5012619"/>
              </p:ext>
            </p:extLst>
          </p:nvPr>
        </p:nvGraphicFramePr>
        <p:xfrm>
          <a:off x="698951" y="5157224"/>
          <a:ext cx="1729648" cy="14593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0" name="Packager Shell Object" showAsIcon="1" r:id="rId5" imgW="914400" imgH="771480" progId="Package">
                  <p:embed/>
                </p:oleObj>
              </mc:Choice>
              <mc:Fallback>
                <p:oleObj name="Packager Shell Object" showAsIcon="1" r:id="rId5" imgW="914400" imgH="77148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98951" y="5157224"/>
                        <a:ext cx="1729648" cy="14593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13940" y="1393535"/>
            <a:ext cx="8305800" cy="460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rgbClr val="002060"/>
              </a:buClr>
              <a:buSzPct val="115000"/>
              <a:buFont typeface="Wingdings" pitchFamily="2" charset="2"/>
              <a:buChar char="Ø"/>
            </a:pPr>
            <a:r>
              <a:rPr lang="en-US" sz="2800" dirty="0"/>
              <a:t>The example is for Assault Craft Unit (ACU) 5 LCAC SPRs</a:t>
            </a:r>
            <a:endParaRPr lang="en-US" altLang="en-US" sz="2800" dirty="0">
              <a:latin typeface="Helvetica" pitchFamily="34" charset="0"/>
              <a:cs typeface="Helvetica" panose="020B0604020202020204" pitchFamily="34" charset="0"/>
            </a:endParaRPr>
          </a:p>
        </p:txBody>
      </p:sp>
      <p:sp>
        <p:nvSpPr>
          <p:cNvPr id="8" name="Line Callout 1 7"/>
          <p:cNvSpPr/>
          <p:nvPr/>
        </p:nvSpPr>
        <p:spPr>
          <a:xfrm>
            <a:off x="2997560" y="5195630"/>
            <a:ext cx="1843275" cy="1344175"/>
          </a:xfrm>
          <a:prstGeom prst="borderCallout1">
            <a:avLst>
              <a:gd name="adj1" fmla="val 18750"/>
              <a:gd name="adj2" fmla="val -8333"/>
              <a:gd name="adj3" fmla="val 26055"/>
              <a:gd name="adj4" fmla="val -45741"/>
            </a:avLst>
          </a:prstGeom>
          <a:solidFill>
            <a:schemeClr val="accent1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Inserted file can be used as a template</a:t>
            </a:r>
          </a:p>
        </p:txBody>
      </p:sp>
    </p:spTree>
    <p:extLst>
      <p:ext uri="{BB962C8B-B14F-4D97-AF65-F5344CB8AC3E}">
        <p14:creationId xmlns:p14="http://schemas.microsoft.com/office/powerpoint/2010/main" val="24703855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ext Box 1084"/>
          <p:cNvSpPr txBox="1">
            <a:spLocks noChangeArrowheads="1"/>
          </p:cNvSpPr>
          <p:nvPr/>
        </p:nvSpPr>
        <p:spPr bwMode="auto">
          <a:xfrm>
            <a:off x="2438400" y="471488"/>
            <a:ext cx="6477000" cy="595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120000"/>
              </a:lnSpc>
              <a:spcBef>
                <a:spcPct val="25000"/>
              </a:spcBef>
            </a:pPr>
            <a:r>
              <a:rPr lang="en-US" sz="3000" b="1" dirty="0">
                <a:solidFill>
                  <a:schemeClr val="bg1"/>
                </a:solidFill>
                <a:latin typeface="Helvetica" pitchFamily="34" charset="0"/>
              </a:rPr>
              <a:t>Sample Text File Format</a:t>
            </a:r>
            <a:endParaRPr lang="en-US" sz="3000" b="1" i="1" dirty="0">
              <a:solidFill>
                <a:srgbClr val="FFCC00"/>
              </a:solidFill>
            </a:endParaRP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11"/>
          </p:nvPr>
        </p:nvSpPr>
        <p:spPr bwMode="auto">
          <a:xfrm>
            <a:off x="6781800" y="6416675"/>
            <a:ext cx="213360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D8DA8EF-D09D-4658-9372-C504D2BCD7F4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75" y="1522288"/>
            <a:ext cx="9027215" cy="4710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02115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ext Box 1084"/>
          <p:cNvSpPr txBox="1">
            <a:spLocks noChangeArrowheads="1"/>
          </p:cNvSpPr>
          <p:nvPr/>
        </p:nvSpPr>
        <p:spPr bwMode="auto">
          <a:xfrm>
            <a:off x="2438400" y="471488"/>
            <a:ext cx="6477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120000"/>
              </a:lnSpc>
              <a:spcBef>
                <a:spcPct val="25000"/>
              </a:spcBef>
            </a:pPr>
            <a:r>
              <a:rPr lang="en-US" sz="3000" b="1" dirty="0">
                <a:solidFill>
                  <a:schemeClr val="bg1"/>
                </a:solidFill>
                <a:latin typeface="Helvetica" pitchFamily="34" charset="0"/>
              </a:rPr>
              <a:t>Step By Step Upload</a:t>
            </a:r>
            <a:endParaRPr lang="en-US" sz="3000" b="1" i="1" dirty="0">
              <a:solidFill>
                <a:srgbClr val="FFCC00"/>
              </a:solidFill>
            </a:endParaRP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11"/>
          </p:nvPr>
        </p:nvSpPr>
        <p:spPr bwMode="auto">
          <a:xfrm>
            <a:off x="6781800" y="6416675"/>
            <a:ext cx="213360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D8DA8EF-D09D-4658-9372-C504D2BCD7F4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6105" y="1386551"/>
            <a:ext cx="5926545" cy="5230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Line Callout 1 4"/>
          <p:cNvSpPr/>
          <p:nvPr/>
        </p:nvSpPr>
        <p:spPr>
          <a:xfrm>
            <a:off x="731500" y="4965200"/>
            <a:ext cx="1305770" cy="1190555"/>
          </a:xfrm>
          <a:prstGeom prst="borderCallout1">
            <a:avLst>
              <a:gd name="adj1" fmla="val 55865"/>
              <a:gd name="adj2" fmla="val 102511"/>
              <a:gd name="adj3" fmla="val 102666"/>
              <a:gd name="adj4" fmla="val 160517"/>
            </a:avLst>
          </a:prstGeom>
          <a:solidFill>
            <a:schemeClr val="accent1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Final review and send</a:t>
            </a:r>
          </a:p>
        </p:txBody>
      </p:sp>
    </p:spTree>
    <p:extLst>
      <p:ext uri="{BB962C8B-B14F-4D97-AF65-F5344CB8AC3E}">
        <p14:creationId xmlns:p14="http://schemas.microsoft.com/office/powerpoint/2010/main" val="39096102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ext Box 1084"/>
          <p:cNvSpPr txBox="1">
            <a:spLocks noChangeArrowheads="1"/>
          </p:cNvSpPr>
          <p:nvPr/>
        </p:nvSpPr>
        <p:spPr bwMode="auto">
          <a:xfrm>
            <a:off x="2438400" y="471488"/>
            <a:ext cx="6477000" cy="595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120000"/>
              </a:lnSpc>
              <a:spcBef>
                <a:spcPct val="25000"/>
              </a:spcBef>
            </a:pPr>
            <a:r>
              <a:rPr lang="en-US" sz="3000" b="1" dirty="0">
                <a:solidFill>
                  <a:schemeClr val="bg1"/>
                </a:solidFill>
                <a:latin typeface="Helvetica" pitchFamily="34" charset="0"/>
              </a:rPr>
              <a:t>Steps to View/Verify Loaded SPRs</a:t>
            </a:r>
            <a:endParaRPr lang="en-US" sz="3000" b="1" i="1" dirty="0">
              <a:solidFill>
                <a:srgbClr val="FFCC00"/>
              </a:solidFill>
            </a:endParaRP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11"/>
          </p:nvPr>
        </p:nvSpPr>
        <p:spPr bwMode="auto">
          <a:xfrm>
            <a:off x="6781800" y="6416675"/>
            <a:ext cx="213360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D8DA8EF-D09D-4658-9372-C504D2BCD7F4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16" y="2342767"/>
            <a:ext cx="9079374" cy="3889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Line Callout 1 5"/>
          <p:cNvSpPr/>
          <p:nvPr/>
        </p:nvSpPr>
        <p:spPr>
          <a:xfrm>
            <a:off x="4121497" y="1854395"/>
            <a:ext cx="3110805" cy="960125"/>
          </a:xfrm>
          <a:prstGeom prst="borderCallout1">
            <a:avLst>
              <a:gd name="adj1" fmla="val 18750"/>
              <a:gd name="adj2" fmla="val -8333"/>
              <a:gd name="adj3" fmla="val 152078"/>
              <a:gd name="adj4" fmla="val -57804"/>
            </a:avLst>
          </a:prstGeom>
          <a:solidFill>
            <a:schemeClr val="accent1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From </a:t>
            </a:r>
            <a:r>
              <a:rPr lang="en-US" dirty="0" err="1">
                <a:solidFill>
                  <a:schemeClr val="tx1"/>
                </a:solidFill>
              </a:rPr>
              <a:t>FedMall</a:t>
            </a:r>
            <a:r>
              <a:rPr lang="en-US" dirty="0">
                <a:solidFill>
                  <a:schemeClr val="tx1"/>
                </a:solidFill>
              </a:rPr>
              <a:t> Main menu, select DLA Orders</a:t>
            </a:r>
          </a:p>
        </p:txBody>
      </p:sp>
    </p:spTree>
    <p:extLst>
      <p:ext uri="{BB962C8B-B14F-4D97-AF65-F5344CB8AC3E}">
        <p14:creationId xmlns:p14="http://schemas.microsoft.com/office/powerpoint/2010/main" val="8852205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ext Box 1084"/>
          <p:cNvSpPr txBox="1">
            <a:spLocks noChangeArrowheads="1"/>
          </p:cNvSpPr>
          <p:nvPr/>
        </p:nvSpPr>
        <p:spPr bwMode="auto">
          <a:xfrm>
            <a:off x="2438400" y="471488"/>
            <a:ext cx="6477000" cy="595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120000"/>
              </a:lnSpc>
              <a:spcBef>
                <a:spcPct val="25000"/>
              </a:spcBef>
            </a:pPr>
            <a:r>
              <a:rPr lang="en-US" sz="3000" b="1" dirty="0">
                <a:solidFill>
                  <a:schemeClr val="bg1"/>
                </a:solidFill>
                <a:latin typeface="Helvetica" pitchFamily="34" charset="0"/>
              </a:rPr>
              <a:t>Steps to View/Verify Loaded SPRs</a:t>
            </a:r>
            <a:endParaRPr lang="en-US" sz="3000" b="1" i="1" dirty="0">
              <a:solidFill>
                <a:srgbClr val="FFCC00"/>
              </a:solidFill>
            </a:endParaRP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11"/>
          </p:nvPr>
        </p:nvSpPr>
        <p:spPr bwMode="auto">
          <a:xfrm>
            <a:off x="6781800" y="6416675"/>
            <a:ext cx="213360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D8DA8EF-D09D-4658-9372-C504D2BCD7F4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04" y="1915550"/>
            <a:ext cx="8975881" cy="439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Line Callout 1 4"/>
          <p:cNvSpPr/>
          <p:nvPr/>
        </p:nvSpPr>
        <p:spPr>
          <a:xfrm>
            <a:off x="3765495" y="2715187"/>
            <a:ext cx="2065025" cy="998530"/>
          </a:xfrm>
          <a:prstGeom prst="borderCallout1">
            <a:avLst>
              <a:gd name="adj1" fmla="val 18750"/>
              <a:gd name="adj2" fmla="val -8333"/>
              <a:gd name="adj3" fmla="val 165071"/>
              <a:gd name="adj4" fmla="val -70402"/>
            </a:avLst>
          </a:prstGeom>
          <a:solidFill>
            <a:schemeClr val="accent1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From the drop down, select SPRs by Ship to DODAAC</a:t>
            </a:r>
          </a:p>
        </p:txBody>
      </p:sp>
    </p:spTree>
    <p:extLst>
      <p:ext uri="{BB962C8B-B14F-4D97-AF65-F5344CB8AC3E}">
        <p14:creationId xmlns:p14="http://schemas.microsoft.com/office/powerpoint/2010/main" val="2814065931"/>
      </p:ext>
    </p:extLst>
  </p:cSld>
  <p:clrMapOvr>
    <a:masterClrMapping/>
  </p:clrMapOvr>
</p:sld>
</file>

<file path=ppt/theme/theme1.xml><?xml version="1.0" encoding="utf-8"?>
<a:theme xmlns:a="http://schemas.openxmlformats.org/drawingml/2006/main" name="Title Pag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noFill/>
        <a:ln w="9525">
          <a:noFill/>
          <a:miter lim="800000"/>
          <a:headEnd/>
          <a:tailEnd/>
        </a:ln>
      </a:spPr>
      <a:bodyPr anchor="ctr"/>
      <a:lstStyle>
        <a:defPPr algn="ctr" fontAlgn="auto">
          <a:spcAft>
            <a:spcPts val="0"/>
          </a:spcAft>
          <a:defRPr sz="3200" b="1" dirty="0" smtClean="0">
            <a:solidFill>
              <a:srgbClr val="002C76"/>
            </a:solidFill>
            <a:latin typeface="Helvetica" pitchFamily="34" charset="0"/>
            <a:ea typeface="+mj-ea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1_Wave 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noFill/>
        <a:ln w="9525">
          <a:noFill/>
          <a:miter lim="800000"/>
          <a:headEnd/>
          <a:tailEnd/>
        </a:ln>
      </a:spPr>
      <a:bodyPr anchor="ctr"/>
      <a:lstStyle>
        <a:defPPr algn="ctr" fontAlgn="auto">
          <a:spcAft>
            <a:spcPts val="0"/>
          </a:spcAft>
          <a:defRPr sz="3200" b="1" dirty="0" smtClean="0">
            <a:solidFill>
              <a:srgbClr val="002C76"/>
            </a:solidFill>
            <a:latin typeface="Helvetica" pitchFamily="34" charset="0"/>
            <a:ea typeface="+mj-ea"/>
            <a:cs typeface="+mj-cs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98ED7DC9E1E764EB54EFD225770C6C9" ma:contentTypeVersion="6" ma:contentTypeDescription="Create a new document." ma:contentTypeScope="" ma:versionID="4481f6fc7551d1e18aa07e73952022de">
  <xsd:schema xmlns:xsd="http://www.w3.org/2001/XMLSchema" xmlns:xs="http://www.w3.org/2001/XMLSchema" xmlns:p="http://schemas.microsoft.com/office/2006/metadata/properties" xmlns:ns2="a19fcf24-b5a3-4768-8688-f3ccf55adf13" targetNamespace="http://schemas.microsoft.com/office/2006/metadata/properties" ma:root="true" ma:fieldsID="d76609afafd836c5346ab3733c15382a" ns2:_="">
    <xsd:import namespace="a19fcf24-b5a3-4768-8688-f3ccf55adf1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9fcf24-b5a3-4768-8688-f3ccf55adf1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D21F7E4-8C68-4A59-92A3-1CE0D79D45E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19fcf24-b5a3-4768-8688-f3ccf55adf1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EB5903F-F1AA-436A-8144-D73FBFC50E15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6F63C3CE-1E0C-403F-BA20-0DC2CECA34B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3810</TotalTime>
  <Words>364</Words>
  <Application>Microsoft Office PowerPoint</Application>
  <PresentationFormat>On-screen Show (4:3)</PresentationFormat>
  <Paragraphs>88</Paragraphs>
  <Slides>16</Slides>
  <Notes>16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Calibri</vt:lpstr>
      <vt:lpstr>Helvetica</vt:lpstr>
      <vt:lpstr>Wingdings</vt:lpstr>
      <vt:lpstr>Title Page</vt:lpstr>
      <vt:lpstr>1_Wave 2</vt:lpstr>
      <vt:lpstr>Packager Shell Object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NMCI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lee.singer</dc:creator>
  <cp:lastModifiedBy>craig pulver</cp:lastModifiedBy>
  <cp:revision>572</cp:revision>
  <cp:lastPrinted>2017-08-16T15:23:26Z</cp:lastPrinted>
  <dcterms:created xsi:type="dcterms:W3CDTF">2010-08-12T17:55:51Z</dcterms:created>
  <dcterms:modified xsi:type="dcterms:W3CDTF">2022-05-18T17:33:44Z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0x010100998ED7DC9E1E764EB54EFD225770C6C9</vt:lpwstr>
  </property>
</Properties>
</file>