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42" r:id="rId1"/>
    <p:sldMasterId id="2147484057" r:id="rId2"/>
  </p:sldMasterIdLst>
  <p:notesMasterIdLst>
    <p:notesMasterId r:id="rId14"/>
  </p:notesMasterIdLst>
  <p:handoutMasterIdLst>
    <p:handoutMasterId r:id="rId15"/>
  </p:handoutMasterIdLst>
  <p:sldIdLst>
    <p:sldId id="270" r:id="rId3"/>
    <p:sldId id="332" r:id="rId4"/>
    <p:sldId id="373" r:id="rId5"/>
    <p:sldId id="375" r:id="rId6"/>
    <p:sldId id="376" r:id="rId7"/>
    <p:sldId id="378" r:id="rId8"/>
    <p:sldId id="374" r:id="rId9"/>
    <p:sldId id="379" r:id="rId10"/>
    <p:sldId id="380" r:id="rId11"/>
    <p:sldId id="381" r:id="rId12"/>
    <p:sldId id="354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76"/>
    <a:srgbClr val="FECB00"/>
    <a:srgbClr val="95A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6330" autoAdjust="0"/>
  </p:normalViewPr>
  <p:slideViewPr>
    <p:cSldViewPr>
      <p:cViewPr varScale="1">
        <p:scale>
          <a:sx n="86" d="100"/>
          <a:sy n="86" d="100"/>
        </p:scale>
        <p:origin x="658" y="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2"/>
    </p:cViewPr>
  </p:sorterViewPr>
  <p:notesViewPr>
    <p:cSldViewPr>
      <p:cViewPr>
        <p:scale>
          <a:sx n="100" d="100"/>
          <a:sy n="100" d="100"/>
        </p:scale>
        <p:origin x="-828" y="151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F4D736D-2C2F-457B-9AE3-F6D06701F380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8" tIns="46584" rIns="93168" bIns="465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FFE171-90DB-4831-BC3F-7F41F0C2161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F9FF771-0F09-4B48-8EE6-9050BBF2F9B5}" type="datetimeFigureOut">
              <a:rPr lang="en-US"/>
              <a:pPr>
                <a:defRPr/>
              </a:pPr>
              <a:t>3/2/2019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8" tIns="46584" rIns="93168" bIns="4658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68" tIns="46584" rIns="93168" bIns="46584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68" tIns="46584" rIns="93168" bIns="4658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68" tIns="46584" rIns="93168" bIns="4658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85D039-C32C-4898-B800-759D744FD21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z="160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B20DE97-362F-4D97-8FB4-3328BAFFD258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5B4213-5396-4F3B-841E-DC2744A6B517}" type="slidenum">
              <a:rPr lang="en-US" altLang="en-US"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>
                <a:solidFill>
                  <a:srgbClr val="002C76"/>
                </a:solidFill>
                <a:latin typeface="Helvetica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Helvetic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64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8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800">
                <a:latin typeface="Helvetica" pitchFamily="34" charset="0"/>
              </a:defRPr>
            </a:lvl1pPr>
            <a:lvl2pPr>
              <a:buFont typeface="Wingdings" pitchFamily="2" charset="2"/>
              <a:buChar char="Ø"/>
              <a:defRPr sz="2400">
                <a:latin typeface="Helvetica" pitchFamily="34" charset="0"/>
              </a:defRPr>
            </a:lvl2pPr>
            <a:lvl3pPr>
              <a:buFont typeface="Wingdings" pitchFamily="2" charset="2"/>
              <a:buChar char="Ø"/>
              <a:defRPr sz="2000">
                <a:latin typeface="Helvetica" pitchFamily="34" charset="0"/>
              </a:defRPr>
            </a:lvl3pPr>
            <a:lvl4pPr>
              <a:buFont typeface="Wingdings" pitchFamily="2" charset="2"/>
              <a:buChar char="Ø"/>
              <a:defRPr sz="1800">
                <a:latin typeface="Helvetica" pitchFamily="34" charset="0"/>
              </a:defRPr>
            </a:lvl4pPr>
            <a:lvl5pPr>
              <a:buFont typeface="Wingdings" pitchFamily="2" charset="2"/>
              <a:buChar char="Ø"/>
              <a:defRPr sz="1800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95600" y="381000"/>
            <a:ext cx="6172200" cy="63976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749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8425" y="0"/>
            <a:ext cx="650557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763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23313" y="6570663"/>
            <a:ext cx="441325" cy="28733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CBC5433-A004-4766-9A1E-FD60BEE104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67386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2800">
                <a:latin typeface="Helvetica" pitchFamily="34" charset="0"/>
              </a:defRPr>
            </a:lvl1pPr>
            <a:lvl2pPr>
              <a:buFont typeface="Wingdings" pitchFamily="2" charset="2"/>
              <a:buChar char="Ø"/>
              <a:defRPr sz="2400">
                <a:latin typeface="Helvetica" pitchFamily="34" charset="0"/>
              </a:defRPr>
            </a:lvl2pPr>
            <a:lvl3pPr>
              <a:buFont typeface="Wingdings" pitchFamily="2" charset="2"/>
              <a:buChar char="Ø"/>
              <a:defRPr sz="2000">
                <a:latin typeface="Helvetica" pitchFamily="34" charset="0"/>
              </a:defRPr>
            </a:lvl3pPr>
            <a:lvl4pPr>
              <a:buFont typeface="Wingdings" pitchFamily="2" charset="2"/>
              <a:buChar char="Ø"/>
              <a:defRPr sz="1800">
                <a:latin typeface="Helvetica" pitchFamily="34" charset="0"/>
              </a:defRPr>
            </a:lvl4pPr>
            <a:lvl5pPr>
              <a:buFont typeface="Wingdings" pitchFamily="2" charset="2"/>
              <a:buChar char="Ø"/>
              <a:defRPr sz="1800">
                <a:latin typeface="Helvetic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/>
          </p:nvPr>
        </p:nvSpPr>
        <p:spPr>
          <a:xfrm>
            <a:off x="2895600" y="381000"/>
            <a:ext cx="6172200" cy="639762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3000" b="1">
                <a:solidFill>
                  <a:schemeClr val="bg1"/>
                </a:solidFill>
                <a:latin typeface="Helvetic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63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Pitch Template Revision_banner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6200"/>
            <a:ext cx="91376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/>
          <p:cNvCxnSpPr/>
          <p:nvPr userDrawn="1"/>
        </p:nvCxnSpPr>
        <p:spPr>
          <a:xfrm>
            <a:off x="0" y="1327150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13" descr="NAVSUP Corporate logo.wm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9225"/>
            <a:ext cx="23399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77000"/>
            <a:ext cx="9144000" cy="228600"/>
          </a:xfrm>
          <a:prstGeom prst="rect">
            <a:avLst/>
          </a:prstGeom>
          <a:solidFill>
            <a:srgbClr val="FEC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002C76"/>
              </a:solidFill>
            </a:endParaRPr>
          </a:p>
        </p:txBody>
      </p:sp>
      <p:sp>
        <p:nvSpPr>
          <p:cNvPr id="1030" name="Text Box 14"/>
          <p:cNvSpPr txBox="1">
            <a:spLocks noChangeArrowheads="1"/>
          </p:cNvSpPr>
          <p:nvPr userDrawn="1"/>
        </p:nvSpPr>
        <p:spPr bwMode="auto">
          <a:xfrm>
            <a:off x="0" y="6427788"/>
            <a:ext cx="8534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5000"/>
              </a:spcBef>
              <a:defRPr/>
            </a:pPr>
            <a:r>
              <a:rPr lang="en-US" altLang="en-US" sz="1400" b="1" i="1">
                <a:solidFill>
                  <a:srgbClr val="002C76"/>
                </a:solidFill>
                <a:latin typeface="Helvetica" pitchFamily="34" charset="0"/>
              </a:rPr>
              <a:t>The NAVSUP Enterprise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6" r:id="rId1"/>
    <p:sldLayoutId id="2147484507" r:id="rId2"/>
    <p:sldLayoutId id="2147484508" r:id="rId3"/>
    <p:sldLayoutId id="2147484510" r:id="rId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1" descr="Pitch Template Revision_banner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-76200"/>
            <a:ext cx="91376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2052" name="Picture 13" descr="NAVSUP Corporate logo.wmf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119063"/>
            <a:ext cx="2414587" cy="127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 userDrawn="1"/>
        </p:nvCxnSpPr>
        <p:spPr>
          <a:xfrm>
            <a:off x="0" y="1327150"/>
            <a:ext cx="9144000" cy="0"/>
          </a:xfrm>
          <a:prstGeom prst="line">
            <a:avLst/>
          </a:prstGeom>
          <a:ln w="9525">
            <a:solidFill>
              <a:srgbClr val="FECB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9" r:id="rId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115000"/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Helvetica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10000"/>
        <a:buFont typeface="Wingdings" panose="05000000000000000000" pitchFamily="2" charset="2"/>
        <a:buChar char="Ø"/>
        <a:defRPr sz="2800" kern="1200">
          <a:solidFill>
            <a:schemeClr val="tx1"/>
          </a:solidFill>
          <a:latin typeface="Helvetica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400" kern="1200">
          <a:solidFill>
            <a:schemeClr val="tx1"/>
          </a:solidFill>
          <a:latin typeface="Helvetica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10000"/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Helvetic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/>
          </p:cNvSpPr>
          <p:nvPr/>
        </p:nvSpPr>
        <p:spPr bwMode="auto">
          <a:xfrm>
            <a:off x="4648200" y="5791200"/>
            <a:ext cx="3922713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en-US" sz="1600">
                <a:solidFill>
                  <a:srgbClr val="7F7F7F"/>
                </a:solidFill>
                <a:latin typeface="Helvetica" panose="020B0604020202020204" pitchFamily="34" charset="0"/>
              </a:rPr>
              <a:t>presented by:</a:t>
            </a:r>
          </a:p>
          <a:p>
            <a:pPr algn="r"/>
            <a:r>
              <a:rPr lang="en-US" altLang="en-US" sz="1600">
                <a:solidFill>
                  <a:srgbClr val="7F7F7F"/>
                </a:solidFill>
                <a:latin typeface="Helvetica" panose="020B0604020202020204" pitchFamily="34" charset="0"/>
              </a:rPr>
              <a:t>Craig Pulver</a:t>
            </a:r>
          </a:p>
        </p:txBody>
      </p:sp>
      <p:sp>
        <p:nvSpPr>
          <p:cNvPr id="4099" name="Title 10"/>
          <p:cNvSpPr txBox="1">
            <a:spLocks/>
          </p:cNvSpPr>
          <p:nvPr/>
        </p:nvSpPr>
        <p:spPr bwMode="auto">
          <a:xfrm>
            <a:off x="722313" y="1371600"/>
            <a:ext cx="7772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 i="1">
                <a:solidFill>
                  <a:srgbClr val="002C76"/>
                </a:solidFill>
                <a:latin typeface="Helvetica" panose="020B0604020202020204" pitchFamily="34" charset="0"/>
              </a:rPr>
              <a:t>             </a:t>
            </a:r>
            <a:r>
              <a:rPr lang="en-US" altLang="en-US" sz="4400" b="1" i="1">
                <a:solidFill>
                  <a:srgbClr val="002C76"/>
                </a:solidFill>
                <a:latin typeface="Helvetica" panose="020B0604020202020204" pitchFamily="34" charset="0"/>
              </a:rPr>
              <a:t>NAVSUP Weapon 			Systems Support </a:t>
            </a:r>
          </a:p>
          <a:p>
            <a:pPr eaLnBrk="1" hangingPunct="1"/>
            <a:endParaRPr lang="en-US" altLang="en-US" sz="4400" b="1" i="1">
              <a:solidFill>
                <a:srgbClr val="002C76"/>
              </a:solidFill>
              <a:latin typeface="Helvetica" panose="020B0604020202020204" pitchFamily="34" charset="0"/>
            </a:endParaRPr>
          </a:p>
        </p:txBody>
      </p:sp>
      <p:sp>
        <p:nvSpPr>
          <p:cNvPr id="4100" name="Text Placeholder 11"/>
          <p:cNvSpPr txBox="1">
            <a:spLocks/>
          </p:cNvSpPr>
          <p:nvPr/>
        </p:nvSpPr>
        <p:spPr bwMode="auto">
          <a:xfrm>
            <a:off x="722313" y="3681413"/>
            <a:ext cx="77724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4101" name="Picture 4" descr="collage c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95600"/>
            <a:ext cx="84582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C1EE32-3C10-478E-8086-73127E68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4600" y="190500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Exporting data into Excel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860A7F3-1CE8-4D8E-97F7-E9E9F30BD0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3385" y="1981200"/>
            <a:ext cx="7377156" cy="41148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B32D7-D103-49E8-86EA-B14B9D4140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D8E523-71CB-476C-9981-4F259A5D9656}"/>
              </a:ext>
            </a:extLst>
          </p:cNvPr>
          <p:cNvSpPr txBox="1"/>
          <p:nvPr/>
        </p:nvSpPr>
        <p:spPr>
          <a:xfrm>
            <a:off x="599661" y="1503016"/>
            <a:ext cx="7096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Now you can manage this date in Excel…</a:t>
            </a:r>
          </a:p>
        </p:txBody>
      </p:sp>
    </p:spTree>
    <p:extLst>
      <p:ext uri="{BB962C8B-B14F-4D97-AF65-F5344CB8AC3E}">
        <p14:creationId xmlns:p14="http://schemas.microsoft.com/office/powerpoint/2010/main" val="125922738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1"/>
          <p:cNvSpPr>
            <a:spLocks noGrp="1"/>
          </p:cNvSpPr>
          <p:nvPr>
            <p:ph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  <a:defRPr/>
            </a:pPr>
            <a:r>
              <a:rPr lang="en-US" altLang="en-US" dirty="0"/>
              <a:t>Peter Browne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peter.s.browne@navy.mil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 697-5056</a:t>
            </a:r>
          </a:p>
          <a:p>
            <a:pPr marL="0" indent="0">
              <a:buNone/>
              <a:defRPr/>
            </a:pPr>
            <a:r>
              <a:rPr lang="en-US" altLang="en-US" dirty="0"/>
              <a:t>Craig Pulver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craig.a.pulver.ctr@navy.mil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 697-4639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Gary Condit</a:t>
            </a:r>
          </a:p>
          <a:p>
            <a:pPr marL="0" indent="0">
              <a:buNone/>
              <a:defRPr/>
            </a:pPr>
            <a:r>
              <a:rPr lang="en-US" altLang="en-US" dirty="0">
                <a:solidFill>
                  <a:srgbClr val="002C76"/>
                </a:solidFill>
              </a:rPr>
              <a:t>gary.e.condit.ctr@navy.mil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en-US" dirty="0"/>
              <a:t>(215)-697-4726</a:t>
            </a:r>
          </a:p>
          <a:p>
            <a:pPr marL="0" indent="0">
              <a:buFont typeface="Wingdings" pitchFamily="2" charset="2"/>
              <a:buNone/>
              <a:defRPr/>
            </a:pPr>
            <a:endParaRPr lang="en-US" altLang="en-US" dirty="0"/>
          </a:p>
        </p:txBody>
      </p:sp>
      <p:sp>
        <p:nvSpPr>
          <p:cNvPr id="24579" name="Text Placeholder 2"/>
          <p:cNvSpPr>
            <a:spLocks noGrp="1"/>
          </p:cNvSpPr>
          <p:nvPr>
            <p:ph type="body" idx="13"/>
          </p:nvPr>
        </p:nvSpPr>
        <p:spPr bwMode="auto">
          <a:xfrm>
            <a:off x="2895600" y="381000"/>
            <a:ext cx="6172200" cy="6397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/>
              <a:t>POC Info: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971800" y="-149082"/>
            <a:ext cx="54864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1" i="1" dirty="0">
                <a:solidFill>
                  <a:srgbClr val="FFC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Find IGC in </a:t>
            </a:r>
            <a:r>
              <a:rPr lang="en-US" altLang="en-US" b="1" i="1" dirty="0" err="1">
                <a:solidFill>
                  <a:srgbClr val="FFC000"/>
                </a:solidFill>
                <a:latin typeface="Arial" panose="020B0604020202020204" pitchFamily="34" charset="0"/>
                <a:ea typeface="Helvetica" panose="020B0604020202020204" pitchFamily="34" charset="0"/>
                <a:cs typeface="Arial" panose="020B0604020202020204" pitchFamily="34" charset="0"/>
              </a:rPr>
              <a:t>LogTool</a:t>
            </a:r>
            <a:endParaRPr lang="en-US" altLang="en-US" b="1" i="1" dirty="0">
              <a:solidFill>
                <a:srgbClr val="FFC000"/>
              </a:solidFill>
              <a:latin typeface="Arial" panose="020B0604020202020204" pitchFamily="34" charset="0"/>
              <a:ea typeface="Helvetica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419100" y="3738542"/>
            <a:ext cx="8001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dirty="0">
              <a:solidFill>
                <a:srgbClr val="000099"/>
              </a:solidFill>
              <a:latin typeface="Helvetica" panose="020B0604020202020204" pitchFamily="34" charset="0"/>
            </a:endParaRPr>
          </a:p>
          <a:p>
            <a:pPr eaLnBrk="1" hangingPunct="1"/>
            <a:endParaRPr lang="en-US" altLang="en-US" sz="2800" dirty="0">
              <a:solidFill>
                <a:srgbClr val="000099"/>
              </a:solidFill>
              <a:latin typeface="Helvetica" panose="020B0604020202020204" pitchFamily="34" charset="0"/>
            </a:endParaRPr>
          </a:p>
        </p:txBody>
      </p:sp>
      <p:sp>
        <p:nvSpPr>
          <p:cNvPr id="5135" name="TextBox 17"/>
          <p:cNvSpPr txBox="1">
            <a:spLocks noChangeArrowheads="1"/>
          </p:cNvSpPr>
          <p:nvPr/>
        </p:nvSpPr>
        <p:spPr bwMode="auto">
          <a:xfrm>
            <a:off x="8761413" y="6491288"/>
            <a:ext cx="2698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3999" y="4895542"/>
            <a:ext cx="6629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</a:t>
            </a:r>
            <a:r>
              <a:rPr lang="en-US" dirty="0" err="1"/>
              <a:t>LogTool</a:t>
            </a:r>
            <a:r>
              <a:rPr lang="en-US" dirty="0"/>
              <a:t> IGC page provides basic information on the</a:t>
            </a:r>
          </a:p>
          <a:p>
            <a:r>
              <a:rPr lang="en-US" dirty="0"/>
              <a:t>website and includes a link to the site. </a:t>
            </a:r>
          </a:p>
          <a:p>
            <a:endParaRPr lang="en-US" dirty="0"/>
          </a:p>
          <a:p>
            <a:r>
              <a:rPr lang="en-US" dirty="0"/>
              <a:t>To get to IGC, click on “Link to site” URL.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A66D83-EB40-46D5-948A-A3DC6206D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1" y="1394284"/>
            <a:ext cx="5943599" cy="337288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C4DC599-BDB6-41F2-A3E2-3A00C42E7D2E}"/>
              </a:ext>
            </a:extLst>
          </p:cNvPr>
          <p:cNvSpPr/>
          <p:nvPr/>
        </p:nvSpPr>
        <p:spPr>
          <a:xfrm>
            <a:off x="190500" y="1729252"/>
            <a:ext cx="2781300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5E97705-0006-40F0-82AE-B86B78C270B1}"/>
              </a:ext>
            </a:extLst>
          </p:cNvPr>
          <p:cNvSpPr/>
          <p:nvPr/>
        </p:nvSpPr>
        <p:spPr>
          <a:xfrm>
            <a:off x="2057399" y="4251149"/>
            <a:ext cx="2781300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6F9C5-F233-47F3-85CE-CF8BD856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4086" y="-86510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Register for the IGC Program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2CDE1C-0A38-493E-BDCE-1C09BF92C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306" y="2303914"/>
            <a:ext cx="8293293" cy="363961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99E52F-78B4-4664-A37B-C1E46B346D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340C24A-E3A9-4801-B441-98E9B4D986CD}"/>
              </a:ext>
            </a:extLst>
          </p:cNvPr>
          <p:cNvSpPr txBox="1"/>
          <p:nvPr/>
        </p:nvSpPr>
        <p:spPr>
          <a:xfrm>
            <a:off x="113311" y="1455162"/>
            <a:ext cx="8465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If you need an account, click on Need an Account and fill out the on line SAR and you will have an account in minutes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8866850-515E-4191-9622-628B45851DEE}"/>
              </a:ext>
            </a:extLst>
          </p:cNvPr>
          <p:cNvSpPr/>
          <p:nvPr/>
        </p:nvSpPr>
        <p:spPr>
          <a:xfrm>
            <a:off x="5876873" y="4648200"/>
            <a:ext cx="2781300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C2D7199-730B-4D80-8782-14198E2335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09" y="3610690"/>
            <a:ext cx="4953000" cy="167294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670986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43B37-D7D4-4073-AF06-2ECE3E7A8A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IGC Training in </a:t>
            </a:r>
            <a:r>
              <a:rPr lang="en-US" dirty="0" err="1">
                <a:solidFill>
                  <a:schemeClr val="bg1"/>
                </a:solidFill>
              </a:rPr>
              <a:t>LogTool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6CF8DC-F89E-4824-8BF6-6157200CA8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2721770"/>
            <a:ext cx="8189913" cy="341909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15A4CB-5C63-4955-968D-30789AFFF5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623FA1-EC01-4B13-9332-4CD902DB47BA}"/>
              </a:ext>
            </a:extLst>
          </p:cNvPr>
          <p:cNvSpPr txBox="1"/>
          <p:nvPr/>
        </p:nvSpPr>
        <p:spPr>
          <a:xfrm>
            <a:off x="381000" y="1600200"/>
            <a:ext cx="8153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Check out the training links on the </a:t>
            </a:r>
            <a:r>
              <a:rPr lang="en-US" sz="3200" dirty="0" err="1"/>
              <a:t>LogTool</a:t>
            </a:r>
            <a:r>
              <a:rPr lang="en-US" sz="3200" dirty="0"/>
              <a:t>  IGC web page 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681EFE1-ABE1-4939-8BD6-8951AC5005AD}"/>
              </a:ext>
            </a:extLst>
          </p:cNvPr>
          <p:cNvSpPr/>
          <p:nvPr/>
        </p:nvSpPr>
        <p:spPr>
          <a:xfrm>
            <a:off x="437704" y="3303556"/>
            <a:ext cx="2781300" cy="5532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BDE035-9D2E-4AEA-AFDC-17D9CE3C5E54}"/>
              </a:ext>
            </a:extLst>
          </p:cNvPr>
          <p:cNvSpPr txBox="1"/>
          <p:nvPr/>
        </p:nvSpPr>
        <p:spPr>
          <a:xfrm flipH="1">
            <a:off x="4343400" y="3310214"/>
            <a:ext cx="3439479" cy="646331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en-US" dirty="0"/>
              <a:t>USTRANSCOM IGC Quick Ref explains how to do a NIIN query</a:t>
            </a:r>
          </a:p>
        </p:txBody>
      </p:sp>
    </p:spTree>
    <p:extLst>
      <p:ext uri="{BB962C8B-B14F-4D97-AF65-F5344CB8AC3E}">
        <p14:creationId xmlns:p14="http://schemas.microsoft.com/office/powerpoint/2010/main" val="410332293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45A2C-3A59-446A-947F-381FE4B23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IGC Training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3097064-FFF7-45D2-93E8-EA87B169E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2032575"/>
            <a:ext cx="7017120" cy="42920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95936-1D16-4D2D-BCE8-F4B53F1162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1A5D82-B7CC-43E5-8029-1641089859D3}"/>
              </a:ext>
            </a:extLst>
          </p:cNvPr>
          <p:cNvSpPr txBox="1"/>
          <p:nvPr/>
        </p:nvSpPr>
        <p:spPr>
          <a:xfrm>
            <a:off x="411481" y="1447800"/>
            <a:ext cx="7741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IGC also has a lot of training on line…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3DE8DF6-AB58-4DB1-AD2A-A10A222E153E}"/>
              </a:ext>
            </a:extLst>
          </p:cNvPr>
          <p:cNvSpPr/>
          <p:nvPr/>
        </p:nvSpPr>
        <p:spPr>
          <a:xfrm>
            <a:off x="4343400" y="1981200"/>
            <a:ext cx="1066800" cy="3561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60977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4E319-8C00-4E68-8B43-6C709AF31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2874" y="111212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IGC ISINV003 Training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183C897-96A5-4B0C-A2E3-7585551E4B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023068"/>
            <a:ext cx="8417250" cy="13716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5F1552-3041-4319-B207-24B357318B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98791F-B38E-4D6A-91C8-622946316D36}"/>
              </a:ext>
            </a:extLst>
          </p:cNvPr>
          <p:cNvSpPr txBox="1"/>
          <p:nvPr/>
        </p:nvSpPr>
        <p:spPr>
          <a:xfrm>
            <a:off x="381000" y="1453974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 check out the IGC training on doing a NIIN query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3621A2-3DD9-484D-A4D7-210935BDF9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594430"/>
            <a:ext cx="6172200" cy="280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51199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2680C-C6C0-4E1E-A6A5-B17BCD6FF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IGC Asset Visibility Check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E7F4E5-4D58-4443-8440-9F11005455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143807"/>
            <a:ext cx="7284942" cy="427594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2F83E-A409-4919-B4DD-90F7C4B507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17FA64-DCD0-46DC-BA1E-D70372EB1078}"/>
              </a:ext>
            </a:extLst>
          </p:cNvPr>
          <p:cNvSpPr txBox="1"/>
          <p:nvPr/>
        </p:nvSpPr>
        <p:spPr>
          <a:xfrm flipH="1">
            <a:off x="381000" y="1404849"/>
            <a:ext cx="8214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Follow the link to the ISINV003 query. This will provide on hand and due info  </a:t>
            </a:r>
          </a:p>
        </p:txBody>
      </p:sp>
    </p:spTree>
    <p:extLst>
      <p:ext uri="{BB962C8B-B14F-4D97-AF65-F5344CB8AC3E}">
        <p14:creationId xmlns:p14="http://schemas.microsoft.com/office/powerpoint/2010/main" val="1048383874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54E46-5541-4500-92B3-DCB2C665F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212" y="-123803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ISINV003 Provided DoD Asset Visibility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99DD53-27CC-49E3-B364-E48741CE1A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8</a:t>
            </a:fld>
            <a:endParaRPr lang="en-US" alt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F947C6-777A-4107-BB65-5699F7FD0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71600"/>
            <a:ext cx="7286465" cy="3126439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35ADB64-7272-48ED-BB77-9E6F6B61E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76600" y="4114800"/>
            <a:ext cx="5223427" cy="21521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6CD84B9-C3AD-423D-9929-8FC81D84316C}"/>
              </a:ext>
            </a:extLst>
          </p:cNvPr>
          <p:cNvSpPr txBox="1"/>
          <p:nvPr/>
        </p:nvSpPr>
        <p:spPr>
          <a:xfrm>
            <a:off x="643972" y="4850442"/>
            <a:ext cx="2327827" cy="122668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Report includes OH, Condition, where material is located and who owns them</a:t>
            </a:r>
          </a:p>
        </p:txBody>
      </p:sp>
    </p:spTree>
    <p:extLst>
      <p:ext uri="{BB962C8B-B14F-4D97-AF65-F5344CB8AC3E}">
        <p14:creationId xmlns:p14="http://schemas.microsoft.com/office/powerpoint/2010/main" val="879276931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C5035-CD8F-4E72-8AE3-8D0E66937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425" y="152400"/>
            <a:ext cx="6505575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Exporting Data from IGC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AF17EF-5BB1-4698-9F5B-4A45D1AA4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634" y="2286000"/>
            <a:ext cx="7772400" cy="26330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2ADCD7-BE96-43A3-B045-C4B9A6EDEB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CBC5433-A004-4766-9A1E-FD60BEE10443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853C620-A302-4296-A45E-588EF26060D5}"/>
              </a:ext>
            </a:extLst>
          </p:cNvPr>
          <p:cNvSpPr/>
          <p:nvPr/>
        </p:nvSpPr>
        <p:spPr>
          <a:xfrm>
            <a:off x="2668017" y="2203102"/>
            <a:ext cx="381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5E9C8D-9301-40AC-851F-3877A1CC0BE3}"/>
              </a:ext>
            </a:extLst>
          </p:cNvPr>
          <p:cNvSpPr txBox="1"/>
          <p:nvPr/>
        </p:nvSpPr>
        <p:spPr>
          <a:xfrm>
            <a:off x="288634" y="1453634"/>
            <a:ext cx="8017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Export this report to Excel by clicking on the export symbol, select Excel and click on OK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B6617F-FFDB-4459-97A5-5DAF3F1A29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438400"/>
            <a:ext cx="3985480" cy="38298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725FD2-E196-46B4-9AE3-2DC031F796AF}"/>
              </a:ext>
            </a:extLst>
          </p:cNvPr>
          <p:cNvSpPr txBox="1"/>
          <p:nvPr/>
        </p:nvSpPr>
        <p:spPr>
          <a:xfrm>
            <a:off x="457200" y="5334000"/>
            <a:ext cx="3581400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File will download after you click on OK</a:t>
            </a:r>
          </a:p>
        </p:txBody>
      </p:sp>
    </p:spTree>
    <p:extLst>
      <p:ext uri="{BB962C8B-B14F-4D97-AF65-F5344CB8AC3E}">
        <p14:creationId xmlns:p14="http://schemas.microsoft.com/office/powerpoint/2010/main" val="252134579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anner with yellow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 with no tagl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anchor="ctr"/>
      <a:lstStyle>
        <a:defPPr algn="ctr" fontAlgn="auto">
          <a:spcAft>
            <a:spcPts val="0"/>
          </a:spcAft>
          <a:defRPr sz="3200" b="1" dirty="0" smtClean="0">
            <a:solidFill>
              <a:srgbClr val="002C76"/>
            </a:solidFill>
            <a:latin typeface="Helvetica" pitchFamily="34" charset="0"/>
            <a:ea typeface="+mj-ea"/>
            <a:cs typeface="+mj-cs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3335</TotalTime>
  <Words>272</Words>
  <Application>Microsoft Office PowerPoint</Application>
  <PresentationFormat>On-screen Show (4:3)</PresentationFormat>
  <Paragraphs>47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Helvetica</vt:lpstr>
      <vt:lpstr>Wingdings</vt:lpstr>
      <vt:lpstr>Banner with yellow bar</vt:lpstr>
      <vt:lpstr>Slide with no tagline</vt:lpstr>
      <vt:lpstr>PowerPoint Presentation</vt:lpstr>
      <vt:lpstr>Find IGC in LogTool</vt:lpstr>
      <vt:lpstr>Register for the IGC Program</vt:lpstr>
      <vt:lpstr>IGC Training in LogTool</vt:lpstr>
      <vt:lpstr>IGC Training</vt:lpstr>
      <vt:lpstr>IGC ISINV003 Training</vt:lpstr>
      <vt:lpstr>IGC Asset Visibility Check</vt:lpstr>
      <vt:lpstr>ISINV003 Provided DoD Asset Visibility</vt:lpstr>
      <vt:lpstr>Exporting Data from IGC</vt:lpstr>
      <vt:lpstr>Exporting data into Excel</vt:lpstr>
      <vt:lpstr>PowerPoint Presentation</vt:lpstr>
    </vt:vector>
  </TitlesOfParts>
  <Company>NMCI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lee.singer</dc:creator>
  <cp:lastModifiedBy>craig pulver</cp:lastModifiedBy>
  <cp:revision>829</cp:revision>
  <dcterms:created xsi:type="dcterms:W3CDTF">2010-08-12T17:55:51Z</dcterms:created>
  <dcterms:modified xsi:type="dcterms:W3CDTF">2019-03-04T17:59:27Z</dcterms:modified>
</cp:coreProperties>
</file>