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316" r:id="rId5"/>
    <p:sldId id="308" r:id="rId6"/>
    <p:sldId id="296" r:id="rId7"/>
    <p:sldId id="313" r:id="rId8"/>
    <p:sldId id="307" r:id="rId9"/>
    <p:sldId id="319" r:id="rId10"/>
    <p:sldId id="299" r:id="rId11"/>
    <p:sldId id="301" r:id="rId12"/>
    <p:sldId id="300" r:id="rId13"/>
    <p:sldId id="302" r:id="rId14"/>
    <p:sldId id="314" r:id="rId15"/>
    <p:sldId id="304" r:id="rId16"/>
    <p:sldId id="311" r:id="rId17"/>
    <p:sldId id="315" r:id="rId18"/>
    <p:sldId id="317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D83"/>
    <a:srgbClr val="151C77"/>
    <a:srgbClr val="FF5050"/>
    <a:srgbClr val="66CCFF"/>
    <a:srgbClr val="0066FF"/>
    <a:srgbClr val="96969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31" autoAdjust="0"/>
  </p:normalViewPr>
  <p:slideViewPr>
    <p:cSldViewPr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64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717BD6A-02EA-459C-800C-5A26311CEC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76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BD65D18C-B8FD-4669-AE32-7C19448CFA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851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65D18C-B8FD-4669-AE32-7C19448CFA8B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5" name="Text Box 26"/>
          <p:cNvSpPr txBox="1">
            <a:spLocks noChangeArrowheads="1"/>
          </p:cNvSpPr>
          <p:nvPr/>
        </p:nvSpPr>
        <p:spPr bwMode="auto">
          <a:xfrm>
            <a:off x="1270000" y="1233488"/>
            <a:ext cx="655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2000" b="1" i="1">
                <a:latin typeface="Century Schoolbook" pitchFamily="18" charset="0"/>
              </a:rPr>
              <a:t>I n t e g r i t y  -  S e r v i c e  -  E x c e l l e n c e</a:t>
            </a:r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3298825" y="500063"/>
            <a:ext cx="2495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3600" b="1" i="1"/>
              <a:t>18th WING</a:t>
            </a:r>
          </a:p>
        </p:txBody>
      </p:sp>
      <p:sp>
        <p:nvSpPr>
          <p:cNvPr id="7" name="Line 28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pic>
        <p:nvPicPr>
          <p:cNvPr id="8" name="Picture 41" descr="Wing Patch bi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657600"/>
            <a:ext cx="259080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26" name="Rectangle 34"/>
          <p:cNvSpPr>
            <a:spLocks noGrp="1" noChangeArrowheads="1"/>
          </p:cNvSpPr>
          <p:nvPr>
            <p:ph type="subTitle" idx="1"/>
          </p:nvPr>
        </p:nvSpPr>
        <p:spPr>
          <a:xfrm>
            <a:off x="4095750" y="3924300"/>
            <a:ext cx="4495800" cy="10477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3827" name="Rectangle 35"/>
          <p:cNvSpPr>
            <a:spLocks noGrp="1" noChangeArrowheads="1"/>
          </p:cNvSpPr>
          <p:nvPr>
            <p:ph type="ctrTitle"/>
          </p:nvPr>
        </p:nvSpPr>
        <p:spPr>
          <a:xfrm>
            <a:off x="3467100" y="1962150"/>
            <a:ext cx="5143500" cy="1600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2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 of:  3 Jun 09</a:t>
            </a:r>
          </a:p>
        </p:txBody>
      </p:sp>
      <p:sp>
        <p:nvSpPr>
          <p:cNvPr id="10" name="Rectangle 30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81D0FA3A-252E-45B4-830B-7A8B99B277C7}" type="slidenum">
              <a:rPr lang="en-US"/>
              <a:pPr>
                <a:defRPr/>
              </a:pPr>
              <a:t>‹#›</a:t>
            </a:fld>
            <a:r>
              <a:rPr lang="en-US"/>
              <a:t> of XX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EB9ED1B8-193D-4876-8A36-0BF819840D60}" type="slidenum">
              <a:rPr lang="en-US"/>
              <a:pPr>
                <a:defRPr/>
              </a:pPr>
              <a:t>‹#›</a:t>
            </a:fld>
            <a:r>
              <a:rPr lang="en-US"/>
              <a:t> of XX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 of:  DD MMM YY</a:t>
            </a:r>
          </a:p>
        </p:txBody>
      </p:sp>
      <p:pic>
        <p:nvPicPr>
          <p:cNvPr id="6" name="Picture 5" descr="US Naval Hosp Okinawa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381000"/>
            <a:ext cx="731520" cy="7315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536700"/>
            <a:ext cx="3989388" cy="432435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188" y="1536700"/>
            <a:ext cx="3989387" cy="432435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562FC211-0750-4E45-8909-D4D2C776691E}" type="slidenum">
              <a:rPr lang="en-US"/>
              <a:pPr>
                <a:defRPr/>
              </a:pPr>
              <a:t>‹#›</a:t>
            </a:fld>
            <a:r>
              <a:rPr lang="en-US"/>
              <a:t> of XX</a:t>
            </a:r>
          </a:p>
        </p:txBody>
      </p:sp>
      <p:sp>
        <p:nvSpPr>
          <p:cNvPr id="6" name="Rectangle 47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 of:  DD MMM YY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2"/>
          <p:cNvSpPr>
            <a:spLocks noChangeShapeType="1"/>
          </p:cNvSpPr>
          <p:nvPr userDrawn="1"/>
        </p:nvSpPr>
        <p:spPr bwMode="auto">
          <a:xfrm>
            <a:off x="4572000" y="1600200"/>
            <a:ext cx="0" cy="4343400"/>
          </a:xfrm>
          <a:prstGeom prst="line">
            <a:avLst/>
          </a:prstGeom>
          <a:noFill/>
          <a:ln w="19050">
            <a:solidFill>
              <a:srgbClr val="151C77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8" name="Line 3"/>
          <p:cNvSpPr>
            <a:spLocks noChangeShapeType="1"/>
          </p:cNvSpPr>
          <p:nvPr userDrawn="1"/>
        </p:nvSpPr>
        <p:spPr bwMode="auto">
          <a:xfrm>
            <a:off x="381000" y="2057400"/>
            <a:ext cx="8534400" cy="0"/>
          </a:xfrm>
          <a:prstGeom prst="line">
            <a:avLst/>
          </a:prstGeom>
          <a:noFill/>
          <a:ln w="19050">
            <a:solidFill>
              <a:srgbClr val="151C77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7800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EC012DCB-C52D-475F-8BB6-32371B4B20F7}" type="slidenum">
              <a:rPr lang="en-US"/>
              <a:pPr>
                <a:defRPr/>
              </a:pPr>
              <a:t>‹#›</a:t>
            </a:fld>
            <a:r>
              <a:rPr lang="en-US"/>
              <a:t> of XX</a:t>
            </a:r>
          </a:p>
        </p:txBody>
      </p:sp>
      <p:sp>
        <p:nvSpPr>
          <p:cNvPr id="10" name="Rectangle 47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 of:  DD MMM YY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AFB0F89B-D188-4A1C-A425-BA1F09A54EA3}" type="slidenum">
              <a:rPr lang="en-US"/>
              <a:pPr>
                <a:defRPr/>
              </a:pPr>
              <a:t>‹#›</a:t>
            </a:fld>
            <a:r>
              <a:rPr lang="en-US"/>
              <a:t> of XX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As of:  DD MMM YY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CECB579-4A4E-4481-A90B-CFF7A3D3688F}" type="datetime1">
              <a:rPr lang="en-US"/>
              <a:pPr>
                <a:defRPr/>
              </a:pPr>
              <a:t>11/25/2018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E0B445-16E5-48EA-90F6-CB4983522E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4" descr="US Naval Hosp Okinawa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381000"/>
            <a:ext cx="731520" cy="731520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536700"/>
            <a:ext cx="813117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295400" y="6491288"/>
            <a:ext cx="6553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1600" b="1" i="1" dirty="0">
                <a:latin typeface="Century Schoolbook" pitchFamily="18" charset="0"/>
              </a:rPr>
              <a:t>I n t e g r </a:t>
            </a:r>
            <a:r>
              <a:rPr lang="en-US" sz="1600" b="1" i="1" dirty="0" err="1">
                <a:latin typeface="Century Schoolbook" pitchFamily="18" charset="0"/>
              </a:rPr>
              <a:t>i</a:t>
            </a:r>
            <a:r>
              <a:rPr lang="en-US" sz="1600" b="1" i="1" dirty="0">
                <a:latin typeface="Century Schoolbook" pitchFamily="18" charset="0"/>
              </a:rPr>
              <a:t> t y  -  S e r v </a:t>
            </a:r>
            <a:r>
              <a:rPr lang="en-US" sz="1600" b="1" i="1" dirty="0" err="1">
                <a:latin typeface="Century Schoolbook" pitchFamily="18" charset="0"/>
              </a:rPr>
              <a:t>i</a:t>
            </a:r>
            <a:r>
              <a:rPr lang="en-US" sz="1600" b="1" i="1" dirty="0">
                <a:latin typeface="Century Schoolbook" pitchFamily="18" charset="0"/>
              </a:rPr>
              <a:t> c e  -  E x c e l </a:t>
            </a:r>
            <a:r>
              <a:rPr lang="en-US" sz="1600" b="1" i="1" dirty="0" err="1">
                <a:latin typeface="Century Schoolbook" pitchFamily="18" charset="0"/>
              </a:rPr>
              <a:t>l</a:t>
            </a:r>
            <a:r>
              <a:rPr lang="en-US" sz="1600" b="1" i="1" dirty="0">
                <a:latin typeface="Century Schoolbook" pitchFamily="18" charset="0"/>
              </a:rPr>
              <a:t> e n c e</a:t>
            </a:r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63700" y="76200"/>
            <a:ext cx="7086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 of Slide</a:t>
            </a:r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>
            <a:off x="381000" y="12319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/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43800" y="6553200"/>
            <a:ext cx="1600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600" b="1"/>
            </a:lvl1pPr>
          </a:lstStyle>
          <a:p>
            <a:pPr>
              <a:defRPr/>
            </a:pPr>
            <a:r>
              <a:rPr lang="en-US"/>
              <a:t>Page </a:t>
            </a:r>
            <a:fld id="{73EC52E6-3403-4669-94A5-E8B9EC955C7B}" type="slidenum">
              <a:rPr lang="en-US"/>
              <a:pPr>
                <a:defRPr/>
              </a:pPr>
              <a:t>‹#›</a:t>
            </a:fld>
            <a:r>
              <a:rPr lang="en-US"/>
              <a:t> of XX</a:t>
            </a:r>
          </a:p>
        </p:txBody>
      </p:sp>
      <p:sp>
        <p:nvSpPr>
          <p:cNvPr id="1071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2590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000" b="1"/>
            </a:lvl1pPr>
          </a:lstStyle>
          <a:p>
            <a:pPr>
              <a:defRPr/>
            </a:pPr>
            <a:r>
              <a:rPr lang="en-US"/>
              <a:t>As of:  DD MMM YY</a:t>
            </a:r>
          </a:p>
        </p:txBody>
      </p:sp>
      <p:pic>
        <p:nvPicPr>
          <p:cNvPr id="2057" name="Picture 50" descr="AF Patch small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525" y="0"/>
            <a:ext cx="841375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51" descr="Wing Patch Small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2000" y="457200"/>
            <a:ext cx="7620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2" r:id="rId2"/>
    <p:sldLayoutId id="2147483743" r:id="rId3"/>
    <p:sldLayoutId id="2147483746" r:id="rId4"/>
    <p:sldLayoutId id="2147483744" r:id="rId5"/>
    <p:sldLayoutId id="2147483747" r:id="rId6"/>
  </p:sldLayoutIdLst>
  <p:hf hdr="0" ft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151C77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itchFamily="2" charset="2"/>
        <a:buChar char="n"/>
        <a:defRPr sz="2200" b="1">
          <a:solidFill>
            <a:schemeClr val="tx1"/>
          </a:solidFill>
          <a:latin typeface="+mn-lt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151C77"/>
        </a:buClr>
        <a:buSzPct val="80000"/>
        <a:buFont typeface="Wingdings" pitchFamily="2" charset="2"/>
        <a:buChar char="n"/>
        <a:defRPr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TLAMM-Pacific@kadena.af.mi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TLAMM-Pacific@kadena.af.mi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d.navy.mil/sites/nostra/order/Documents/DD771_2008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TLAMM-Pacific@Kadena.af.mil" TargetMode="External"/><Relationship Id="rId2" Type="http://schemas.openxmlformats.org/officeDocument/2006/relationships/hyperlink" Target="https://medlog.detrick.af.mil/index.cfm?object=7CF4BC22-E135-9B4A-DBA0D1CDB13FA26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685800" y="1600200"/>
            <a:ext cx="455771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b="1" i="1" kern="0" dirty="0">
                <a:solidFill>
                  <a:srgbClr val="151C77"/>
                </a:solidFill>
                <a:latin typeface="+mj-lt"/>
                <a:ea typeface="+mj-ea"/>
                <a:cs typeface="+mj-cs"/>
              </a:rPr>
              <a:t>Theater Lead Agent for Medical Materiel – Pacific (TLAMM-P)</a:t>
            </a:r>
          </a:p>
          <a:p>
            <a:pPr algn="ctr" eaLnBrk="0" hangingPunct="0">
              <a:defRPr/>
            </a:pPr>
            <a:r>
              <a:rPr lang="en-US" sz="4000" b="1" i="1" kern="0" dirty="0">
                <a:solidFill>
                  <a:srgbClr val="151C77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 eaLnBrk="0" hangingPunct="0">
              <a:defRPr/>
            </a:pPr>
            <a:r>
              <a:rPr lang="en-US" sz="4000" b="1" i="1" kern="0" dirty="0">
                <a:solidFill>
                  <a:srgbClr val="151C77"/>
                </a:solidFill>
                <a:latin typeface="+mj-lt"/>
                <a:ea typeface="+mj-ea"/>
                <a:cs typeface="+mj-cs"/>
              </a:rPr>
              <a:t>Customer  Overview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638799" y="1295400"/>
            <a:ext cx="3505201" cy="5105400"/>
            <a:chOff x="-1" y="1295400"/>
            <a:chExt cx="3505201" cy="5105400"/>
          </a:xfrm>
        </p:grpSpPr>
        <p:pic>
          <p:nvPicPr>
            <p:cNvPr id="6" name="Picture 5" descr="18 med group clinic phot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" y="1295400"/>
              <a:ext cx="3505201" cy="2606039"/>
            </a:xfrm>
            <a:prstGeom prst="rect">
              <a:avLst/>
            </a:prstGeom>
          </p:spPr>
        </p:pic>
        <p:pic>
          <p:nvPicPr>
            <p:cNvPr id="8" name="Picture 7" descr="us naval hospital okinawa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886200"/>
              <a:ext cx="3496227" cy="25146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/>
              <a:t>Ordering Procedures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8131175" cy="4864100"/>
          </a:xfrm>
        </p:spPr>
        <p:txBody>
          <a:bodyPr/>
          <a:lstStyle/>
          <a:p>
            <a:r>
              <a:rPr lang="en-US" b="0" dirty="0">
                <a:latin typeface="+mj-lt"/>
              </a:rPr>
              <a:t>TLAMM-P will build your customer catalog from the list of commonly used supplies or your allowance standards, AMAL/ADAL, or unit assemblage</a:t>
            </a:r>
          </a:p>
          <a:p>
            <a:r>
              <a:rPr lang="en-US" b="0" dirty="0">
                <a:latin typeface="+mj-lt"/>
              </a:rPr>
              <a:t>Order any item in your customer catalog using DMLSS, the web portal, or DCAM</a:t>
            </a:r>
          </a:p>
          <a:p>
            <a:r>
              <a:rPr lang="en-US" b="0" dirty="0">
                <a:latin typeface="+mj-lt"/>
              </a:rPr>
              <a:t>Items not in your customer catalog require a New Item Request (NIR)….located on the web portal or use a manual DD Form 1348-6, </a:t>
            </a:r>
            <a:r>
              <a:rPr lang="en-US" b="0" dirty="0"/>
              <a:t>DOD Single Line Item Requisition System Document</a:t>
            </a:r>
            <a:endParaRPr lang="en-US" b="0" dirty="0">
              <a:latin typeface="+mj-lt"/>
            </a:endParaRPr>
          </a:p>
          <a:p>
            <a:r>
              <a:rPr lang="en-US" b="0" dirty="0">
                <a:latin typeface="+mj-lt"/>
              </a:rPr>
              <a:t>Biomedical equipment maintenance….call or email TLAMM-P to coordinate support</a:t>
            </a:r>
          </a:p>
          <a:p>
            <a:r>
              <a:rPr lang="en-US" sz="2400" b="0" dirty="0">
                <a:latin typeface="+mj-lt"/>
              </a:rPr>
              <a:t>Optical fabrication and blood support….</a:t>
            </a:r>
            <a:r>
              <a:rPr lang="en-US" sz="2400" i="1" dirty="0">
                <a:latin typeface="+mj-lt"/>
              </a:rPr>
              <a:t>add USNH-O contact information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458200" cy="4324350"/>
          </a:xfrm>
        </p:spPr>
        <p:txBody>
          <a:bodyPr/>
          <a:lstStyle/>
          <a:p>
            <a:r>
              <a:rPr lang="en-US" b="0" dirty="0">
                <a:latin typeface="+mj-lt"/>
              </a:rPr>
              <a:t>Distribution methods (off-island customers)</a:t>
            </a:r>
          </a:p>
          <a:p>
            <a:pPr lvl="1"/>
            <a:r>
              <a:rPr lang="en-US" b="0" dirty="0">
                <a:latin typeface="+mj-lt"/>
              </a:rPr>
              <a:t>18</a:t>
            </a:r>
            <a:r>
              <a:rPr lang="en-US" b="0" baseline="30000" dirty="0">
                <a:latin typeface="+mj-lt"/>
              </a:rPr>
              <a:t>th</a:t>
            </a:r>
            <a:r>
              <a:rPr lang="en-US" b="0" dirty="0">
                <a:latin typeface="+mj-lt"/>
              </a:rPr>
              <a:t> Logistics Readiness SQ Transportation Mgmt Office</a:t>
            </a:r>
          </a:p>
          <a:p>
            <a:pPr lvl="2"/>
            <a:r>
              <a:rPr lang="en-US" sz="2000" b="0" dirty="0">
                <a:latin typeface="+mj-lt"/>
              </a:rPr>
              <a:t>TMO coordinates movement via MILAIR or commercial carriers</a:t>
            </a:r>
          </a:p>
          <a:p>
            <a:pPr lvl="2"/>
            <a:r>
              <a:rPr lang="en-US" sz="2000" b="0" dirty="0">
                <a:latin typeface="+mj-lt"/>
              </a:rPr>
              <a:t>Tasking/deployment orders required for airlift support</a:t>
            </a:r>
          </a:p>
          <a:p>
            <a:pPr lvl="1"/>
            <a:r>
              <a:rPr lang="en-US" b="0" dirty="0">
                <a:latin typeface="+mj-lt"/>
              </a:rPr>
              <a:t>Special handling requirements for HAZMAT, refrigerated or frozen items, and controlled substance shipments</a:t>
            </a:r>
          </a:p>
          <a:p>
            <a:pPr lvl="2"/>
            <a:r>
              <a:rPr lang="en-US" sz="2000" b="0" dirty="0">
                <a:latin typeface="+mj-lt"/>
              </a:rPr>
              <a:t>Hazardous cargo will take longer to arrive</a:t>
            </a:r>
          </a:p>
          <a:p>
            <a:pPr lvl="2"/>
            <a:r>
              <a:rPr lang="en-US" sz="2000" b="0" dirty="0">
                <a:latin typeface="+mj-lt"/>
              </a:rPr>
              <a:t>Controlled temperature shipments require coordination to ensure customer is available to receive shipment at destination</a:t>
            </a:r>
          </a:p>
          <a:p>
            <a:pPr lvl="2"/>
            <a:r>
              <a:rPr lang="en-US" sz="2000" b="0" dirty="0">
                <a:latin typeface="+mj-lt"/>
              </a:rPr>
              <a:t>Controlled substance shipments require signature service, either via MILAIR or commercial carrier  </a:t>
            </a:r>
          </a:p>
          <a:p>
            <a:r>
              <a:rPr lang="en-US" b="0" dirty="0">
                <a:latin typeface="+mj-lt"/>
              </a:rPr>
              <a:t>Distribution methods (on-island customers)</a:t>
            </a:r>
          </a:p>
          <a:p>
            <a:pPr lvl="1"/>
            <a:r>
              <a:rPr lang="en-US" b="0" dirty="0">
                <a:latin typeface="+mj-lt"/>
              </a:rPr>
              <a:t>Customer picks up shipment at 18</a:t>
            </a:r>
            <a:r>
              <a:rPr lang="en-US" b="0" baseline="30000" dirty="0">
                <a:latin typeface="+mj-lt"/>
              </a:rPr>
              <a:t>th</a:t>
            </a:r>
            <a:r>
              <a:rPr lang="en-US" b="0" dirty="0">
                <a:latin typeface="+mj-lt"/>
              </a:rPr>
              <a:t> MDG                         warehouse, building 626</a:t>
            </a:r>
          </a:p>
        </p:txBody>
      </p:sp>
      <p:sp>
        <p:nvSpPr>
          <p:cNvPr id="133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/>
              <a:t>Shipping Procedures</a:t>
            </a:r>
          </a:p>
        </p:txBody>
      </p:sp>
      <p:pic>
        <p:nvPicPr>
          <p:cNvPr id="4" name="Picture 3" descr="C-17 in fligh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1800" y="5105400"/>
            <a:ext cx="1926977" cy="128016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131175" cy="4635500"/>
          </a:xfrm>
        </p:spPr>
        <p:txBody>
          <a:bodyPr/>
          <a:lstStyle/>
          <a:p>
            <a:r>
              <a:rPr lang="en-US" sz="2800" b="0" dirty="0">
                <a:latin typeface="+mj-lt"/>
              </a:rPr>
              <a:t>TLAMM-P processes issue requests daily and ships as agreed upon by both activities</a:t>
            </a:r>
          </a:p>
          <a:p>
            <a:r>
              <a:rPr lang="en-US" sz="2800" b="0" dirty="0">
                <a:latin typeface="+mj-lt"/>
              </a:rPr>
              <a:t>Non-emergency orders will be shipped weekly</a:t>
            </a:r>
          </a:p>
          <a:p>
            <a:pPr lvl="1"/>
            <a:r>
              <a:rPr lang="en-US" sz="2400" b="0" dirty="0">
                <a:latin typeface="+mj-lt"/>
              </a:rPr>
              <a:t>Provisions for more frequent orders can be coordinated as mission requirements dictate</a:t>
            </a:r>
          </a:p>
          <a:p>
            <a:pPr lvl="1"/>
            <a:r>
              <a:rPr lang="en-US" sz="2400" b="0" dirty="0">
                <a:latin typeface="+mj-lt"/>
              </a:rPr>
              <a:t>Emergency orders will be shipped immediately if stock is on-hand or once stock arrives</a:t>
            </a:r>
          </a:p>
          <a:p>
            <a:r>
              <a:rPr lang="en-US" sz="2800" b="0" dirty="0">
                <a:latin typeface="+mj-lt"/>
              </a:rPr>
              <a:t>Receipt confirmation….notify TLAMM-P upon item receipt via the web portal or email</a:t>
            </a:r>
          </a:p>
          <a:p>
            <a:pPr lvl="1"/>
            <a:r>
              <a:rPr lang="en-US" sz="2400" b="0" dirty="0">
                <a:latin typeface="+mj-lt"/>
              </a:rPr>
              <a:t>Confirmation </a:t>
            </a:r>
            <a:r>
              <a:rPr lang="en-US" sz="2600" b="0" dirty="0">
                <a:latin typeface="+mj-lt"/>
              </a:rPr>
              <a:t>closes the supply chain loop or identifies shipping discrepancies</a:t>
            </a:r>
          </a:p>
        </p:txBody>
      </p:sp>
      <p:sp>
        <p:nvSpPr>
          <p:cNvPr id="1433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/>
              <a:t>Delivery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/>
              <a:t>Customer Turn-Ins</a:t>
            </a:r>
          </a:p>
        </p:txBody>
      </p:sp>
      <p:sp>
        <p:nvSpPr>
          <p:cNvPr id="16386" name="Content Placeholder 4"/>
          <p:cNvSpPr>
            <a:spLocks noGrp="1"/>
          </p:cNvSpPr>
          <p:nvPr>
            <p:ph idx="1"/>
          </p:nvPr>
        </p:nvSpPr>
        <p:spPr>
          <a:xfrm>
            <a:off x="533400" y="1371600"/>
            <a:ext cx="8153400" cy="4953000"/>
          </a:xfrm>
        </p:spPr>
        <p:txBody>
          <a:bodyPr/>
          <a:lstStyle/>
          <a:p>
            <a:pPr>
              <a:spcBef>
                <a:spcPts val="600"/>
              </a:spcBef>
              <a:defRPr/>
            </a:pPr>
            <a:r>
              <a:rPr lang="en-US" b="0" dirty="0">
                <a:latin typeface="+mj-lt"/>
              </a:rPr>
              <a:t>Customers should redistribute or dispose of excess materiel locally</a:t>
            </a:r>
          </a:p>
          <a:p>
            <a:pPr>
              <a:spcBef>
                <a:spcPts val="600"/>
              </a:spcBef>
              <a:defRPr/>
            </a:pPr>
            <a:r>
              <a:rPr lang="en-US" b="0" dirty="0">
                <a:latin typeface="+mj-lt"/>
              </a:rPr>
              <a:t>When not possible, TLAMM-P may accept customer returns (</a:t>
            </a:r>
            <a:r>
              <a:rPr lang="en-US" sz="2000" b="0" dirty="0">
                <a:latin typeface="+mj-lt"/>
              </a:rPr>
              <a:t>see form on next slide for sample format</a:t>
            </a:r>
            <a:r>
              <a:rPr lang="en-US" b="0" dirty="0">
                <a:latin typeface="+mj-lt"/>
              </a:rPr>
              <a:t>)</a:t>
            </a:r>
          </a:p>
          <a:p>
            <a:pPr>
              <a:spcBef>
                <a:spcPts val="600"/>
              </a:spcBef>
              <a:defRPr/>
            </a:pPr>
            <a:r>
              <a:rPr lang="en-US" b="0" dirty="0">
                <a:latin typeface="+mj-lt"/>
              </a:rPr>
              <a:t>Turn-ins must meet the following criteria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000" b="0" dirty="0">
                <a:latin typeface="+mj-lt"/>
              </a:rPr>
              <a:t>Dated materiel must have at least 12 months remaining potency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000" b="0" dirty="0">
                <a:latin typeface="+mj-lt"/>
              </a:rPr>
              <a:t>Cumulative value is greater than $250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000" b="0" dirty="0">
                <a:latin typeface="+mj-lt"/>
              </a:rPr>
              <a:t>18</a:t>
            </a:r>
            <a:r>
              <a:rPr lang="en-US" sz="2000" b="0" baseline="30000" dirty="0">
                <a:latin typeface="+mj-lt"/>
              </a:rPr>
              <a:t>th</a:t>
            </a:r>
            <a:r>
              <a:rPr lang="en-US" sz="2000" b="0" dirty="0">
                <a:latin typeface="+mj-lt"/>
              </a:rPr>
              <a:t> MDG has an immediate need by another customer </a:t>
            </a:r>
          </a:p>
          <a:p>
            <a:pPr>
              <a:spcBef>
                <a:spcPts val="600"/>
              </a:spcBef>
              <a:defRPr/>
            </a:pPr>
            <a:r>
              <a:rPr lang="en-US" b="0" dirty="0">
                <a:latin typeface="+mj-lt"/>
              </a:rPr>
              <a:t>Normally, customer will not receive credit</a:t>
            </a:r>
          </a:p>
          <a:p>
            <a:pPr>
              <a:spcBef>
                <a:spcPts val="600"/>
              </a:spcBef>
              <a:defRPr/>
            </a:pPr>
            <a:r>
              <a:rPr lang="en-US" b="0" dirty="0">
                <a:latin typeface="+mj-lt"/>
              </a:rPr>
              <a:t>TLAMM-P must approve the return prior to shipment</a:t>
            </a:r>
          </a:p>
          <a:p>
            <a:pPr>
              <a:spcBef>
                <a:spcPts val="600"/>
              </a:spcBef>
              <a:defRPr/>
            </a:pPr>
            <a:r>
              <a:rPr lang="en-US" b="0" dirty="0">
                <a:latin typeface="+mj-lt"/>
              </a:rPr>
              <a:t>Prior to return, complete form on next slide and email to</a:t>
            </a:r>
            <a:r>
              <a:rPr lang="en-US" dirty="0">
                <a:latin typeface="+mj-lt"/>
              </a:rPr>
              <a:t> </a:t>
            </a:r>
            <a:r>
              <a:rPr lang="en-US" b="0" dirty="0">
                <a:latin typeface="+mj-lt"/>
                <a:hlinkClick r:id="rId2"/>
              </a:rPr>
              <a:t>TLAMM-Pacific@kadena.af.mil</a:t>
            </a:r>
            <a:r>
              <a:rPr lang="en-US" b="0" dirty="0">
                <a:latin typeface="+mj-lt"/>
              </a:rPr>
              <a:t> for disposition</a:t>
            </a:r>
          </a:p>
          <a:p>
            <a:pPr marL="0" lvl="2" indent="0">
              <a:lnSpc>
                <a:spcPct val="80000"/>
              </a:lnSpc>
              <a:spcBef>
                <a:spcPts val="600"/>
              </a:spcBef>
              <a:defRPr/>
            </a:pPr>
            <a:endParaRPr lang="en-US" sz="2600" dirty="0">
              <a:latin typeface="Bodoni MT" pitchFamily="18" charset="0"/>
            </a:endParaRPr>
          </a:p>
          <a:p>
            <a:pPr lvl="2">
              <a:lnSpc>
                <a:spcPct val="80000"/>
              </a:lnSpc>
              <a:spcBef>
                <a:spcPts val="600"/>
              </a:spcBef>
              <a:defRPr/>
            </a:pPr>
            <a:endParaRPr lang="en-US" sz="2800" dirty="0">
              <a:latin typeface="Bodoni MT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defRPr/>
            </a:pPr>
            <a:endParaRPr lang="en-US" sz="2600" dirty="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/>
              <a:t>Customer Turn-In Form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28599" y="1371601"/>
          <a:ext cx="8763003" cy="4724398"/>
        </p:xfrm>
        <a:graphic>
          <a:graphicData uri="http://schemas.openxmlformats.org/drawingml/2006/table">
            <a:tbl>
              <a:tblPr/>
              <a:tblGrid>
                <a:gridCol w="933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0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86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68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12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75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47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95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261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HAZMAT</a:t>
                      </a:r>
                    </a:p>
                  </a:txBody>
                  <a:tcPr marL="4777" marR="4777" marT="47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NSN</a:t>
                      </a:r>
                    </a:p>
                  </a:txBody>
                  <a:tcPr marL="4777" marR="4777" marT="47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DESCRIPTION</a:t>
                      </a:r>
                    </a:p>
                  </a:txBody>
                  <a:tcPr marL="4777" marR="4777" marT="47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UNIT OF ISSUE</a:t>
                      </a:r>
                    </a:p>
                  </a:txBody>
                  <a:tcPr marL="4777" marR="4777" marT="47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EXP DATE</a:t>
                      </a:r>
                    </a:p>
                  </a:txBody>
                  <a:tcPr marL="4777" marR="4777" marT="47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QTY</a:t>
                      </a:r>
                    </a:p>
                  </a:txBody>
                  <a:tcPr marL="4777" marR="4777" marT="47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UNIT PRICE</a:t>
                      </a:r>
                    </a:p>
                  </a:txBody>
                  <a:tcPr marL="4777" marR="4777" marT="47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TOTAL PRICE</a:t>
                      </a:r>
                    </a:p>
                  </a:txBody>
                  <a:tcPr marL="4777" marR="4777" marT="477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38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6505-00-985-7301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Tylenol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BT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11-Nov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$5.41 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$21.64 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38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6505-01-431-0402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BT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$3.93 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$7.86 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38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6505-00-100-9985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BT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$0.57 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$1.14 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338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6505-01-449-1635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BT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10-Sep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$7.37 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$29.48 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338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No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6505-00-118-2759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BT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$3.07 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$12.28 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065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065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4777" marR="4777" marT="477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>
                <a:cs typeface="Times New Roman" pitchFamily="18" charset="0"/>
              </a:rPr>
              <a:t>TLAMM-P Contact Info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b="0" dirty="0"/>
              <a:t>Optical Fabrication Lab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b="0" dirty="0"/>
              <a:t>DSN</a:t>
            </a:r>
            <a:r>
              <a:rPr lang="en-US" sz="2000" dirty="0"/>
              <a:t> </a:t>
            </a:r>
            <a:r>
              <a:rPr lang="en-US" sz="2000" b="0" dirty="0"/>
              <a:t>315-643-1015</a:t>
            </a:r>
            <a:r>
              <a:rPr lang="en-US" sz="2000" dirty="0"/>
              <a:t>	</a:t>
            </a:r>
            <a:endParaRPr lang="en-US" sz="2000" b="0" dirty="0"/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b="0" dirty="0"/>
              <a:t>NHOK.SPECTACLES@ FE.NAVY.MIL</a:t>
            </a:r>
            <a:endParaRPr lang="en-US" sz="2000" b="0" dirty="0">
              <a:latin typeface="+mj-lt"/>
            </a:endParaRP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b="0" dirty="0">
                <a:latin typeface="+mj-lt"/>
              </a:rPr>
              <a:t>NCOIC, TLAMM-P		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sz="2000" b="0" dirty="0">
                <a:latin typeface="+mj-lt"/>
              </a:rPr>
              <a:t>	DSN 315-630-4928/ 5544/ Mobile 011-81-080-2721-0395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b="0" dirty="0">
                <a:latin typeface="+mj-lt"/>
              </a:rPr>
              <a:t>NCOIC, Inventory Management	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sz="2000" b="0" dirty="0">
                <a:latin typeface="+mj-lt"/>
              </a:rPr>
              <a:t>	DSN 315-630-0023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b="0" dirty="0">
                <a:latin typeface="+mj-lt"/>
              </a:rPr>
              <a:t>NCOIC, Medical Materiel		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sz="2000" b="0" dirty="0">
                <a:latin typeface="+mj-lt"/>
              </a:rPr>
              <a:t>	DSN 315-630-4006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b="0" dirty="0">
                <a:latin typeface="+mj-lt"/>
              </a:rPr>
              <a:t>Superintendent, Medical Logistics	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sz="2000" b="0" dirty="0">
                <a:latin typeface="+mj-lt"/>
              </a:rPr>
              <a:t>	DSN 315-630-4369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000" b="0" dirty="0">
                <a:latin typeface="+mj-lt"/>
              </a:rPr>
              <a:t>Medical Logistics Flight Commander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sz="2000" b="0" dirty="0">
                <a:latin typeface="+mj-lt"/>
              </a:rPr>
              <a:t>	DSN 315-630-4170</a:t>
            </a:r>
          </a:p>
          <a:p>
            <a:pPr>
              <a:lnSpc>
                <a:spcPct val="90000"/>
              </a:lnSpc>
            </a:pPr>
            <a:r>
              <a:rPr lang="en-US" sz="2000" b="0" dirty="0">
                <a:latin typeface="+mj-lt"/>
              </a:rPr>
              <a:t> email:</a:t>
            </a:r>
            <a:r>
              <a:rPr lang="en-US" sz="2000" b="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b="0" dirty="0">
                <a:solidFill>
                  <a:srgbClr val="FF0000"/>
                </a:solidFill>
                <a:latin typeface="+mj-lt"/>
                <a:hlinkClick r:id="rId2"/>
              </a:rPr>
              <a:t>TLAMM-Pacific@kadena.af.mil</a:t>
            </a:r>
            <a:endParaRPr lang="en-US" sz="2000" b="0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endParaRPr lang="en-US" sz="2000" b="0" dirty="0">
              <a:latin typeface="+mj-lt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/>
              <a:t>Overview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750175" cy="47244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What is TLAMM-P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Missions Supported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Optical Fabrication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Establishing an Account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Ordering Procedures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Shipping Procedures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Delivery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Turn Ins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Times New Roman" pitchFamily="18" charset="0"/>
                <a:cs typeface="Times New Roman" pitchFamily="18" charset="0"/>
              </a:rPr>
              <a:t>Contact Information</a:t>
            </a:r>
            <a:endParaRPr lang="en-US" sz="2800" b="0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/>
              <a:t>What is TLAMM-P</a:t>
            </a:r>
          </a:p>
        </p:txBody>
      </p:sp>
      <p:sp>
        <p:nvSpPr>
          <p:cNvPr id="8195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359775" cy="4787900"/>
          </a:xfrm>
        </p:spPr>
        <p:txBody>
          <a:bodyPr/>
          <a:lstStyle/>
          <a:p>
            <a:pPr marL="342900" indent="-342900">
              <a:spcBef>
                <a:spcPts val="800"/>
              </a:spcBef>
            </a:pPr>
            <a:r>
              <a:rPr lang="en-US" sz="2200" b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Collaborative effort of 18</a:t>
            </a:r>
            <a:r>
              <a:rPr lang="en-US" sz="2200" b="0" baseline="300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th</a:t>
            </a:r>
            <a:r>
              <a:rPr lang="en-US" sz="2200" b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 Medical Group and US Naval Hospital Okinawa (USNH-O) to provide Health Services Logistics Support to the PACOM theater (outside Korea)  </a:t>
            </a:r>
          </a:p>
          <a:p>
            <a:pPr marL="342900" indent="-342900">
              <a:spcBef>
                <a:spcPts val="800"/>
              </a:spcBef>
            </a:pPr>
            <a:r>
              <a:rPr lang="en-US" sz="2200" b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Support joint and coalition medical forces participating in:</a:t>
            </a:r>
          </a:p>
          <a:p>
            <a:pPr marL="746125" lvl="1" indent="-342900">
              <a:spcBef>
                <a:spcPct val="35000"/>
              </a:spcBef>
              <a:defRPr/>
            </a:pPr>
            <a:r>
              <a:rPr lang="en-US" sz="2000" b="0" dirty="0">
                <a:latin typeface="+mj-lt"/>
              </a:rPr>
              <a:t>Humanitarian/disaster response, contingencies, major conflicts</a:t>
            </a:r>
          </a:p>
          <a:p>
            <a:pPr marL="746125" lvl="1" indent="-342900">
              <a:spcBef>
                <a:spcPct val="35000"/>
              </a:spcBef>
              <a:defRPr/>
            </a:pPr>
            <a:r>
              <a:rPr lang="en-US" sz="2000" b="0" dirty="0">
                <a:latin typeface="+mj-lt"/>
              </a:rPr>
              <a:t>PACOM-sponsored exercises</a:t>
            </a:r>
          </a:p>
          <a:p>
            <a:pPr marL="342900" indent="-342900">
              <a:spcBef>
                <a:spcPts val="800"/>
              </a:spcBef>
            </a:pPr>
            <a:r>
              <a:rPr lang="en-US" sz="2200" b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Services provided:</a:t>
            </a:r>
          </a:p>
          <a:p>
            <a:pPr marL="746125" lvl="1" indent="-342900">
              <a:spcBef>
                <a:spcPts val="800"/>
              </a:spcBef>
            </a:pPr>
            <a:r>
              <a:rPr lang="en-US" sz="2000" b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Customer support operations</a:t>
            </a:r>
          </a:p>
          <a:p>
            <a:pPr marL="746125" lvl="1" indent="-342900">
              <a:spcBef>
                <a:spcPts val="800"/>
              </a:spcBef>
            </a:pPr>
            <a:r>
              <a:rPr lang="en-US" sz="2000" b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Class VIII medical materiel sustainment</a:t>
            </a:r>
          </a:p>
          <a:p>
            <a:pPr marL="746125" lvl="1" indent="-342900">
              <a:spcBef>
                <a:spcPts val="800"/>
              </a:spcBef>
            </a:pPr>
            <a:r>
              <a:rPr lang="en-US" sz="2000" b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Biomedical equipment maintenance by USNH-O</a:t>
            </a:r>
          </a:p>
          <a:p>
            <a:pPr marL="746125" lvl="1" indent="-342900">
              <a:spcBef>
                <a:spcPts val="800"/>
              </a:spcBef>
            </a:pPr>
            <a:r>
              <a:rPr lang="en-US" sz="2000" b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Optical fabrication by USNH-O</a:t>
            </a:r>
          </a:p>
          <a:p>
            <a:pPr marL="746125" lvl="1" indent="-342900">
              <a:spcBef>
                <a:spcPts val="800"/>
              </a:spcBef>
            </a:pPr>
            <a:r>
              <a:rPr lang="en-US" sz="2000" b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Patient Movement Item (PMI) hub</a:t>
            </a:r>
          </a:p>
          <a:p>
            <a:pPr marL="746125" lvl="1" indent="-342900">
              <a:spcBef>
                <a:spcPts val="800"/>
              </a:spcBef>
            </a:pPr>
            <a:r>
              <a:rPr lang="en-US" sz="2000" b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Blood support by USNH-O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2"/>
          <p:cNvSpPr>
            <a:spLocks noGrp="1"/>
          </p:cNvSpPr>
          <p:nvPr>
            <p:ph type="title"/>
          </p:nvPr>
        </p:nvSpPr>
        <p:spPr>
          <a:xfrm>
            <a:off x="1663700" y="76200"/>
            <a:ext cx="7327900" cy="1143000"/>
          </a:xfrm>
        </p:spPr>
        <p:txBody>
          <a:bodyPr/>
          <a:lstStyle/>
          <a:p>
            <a:r>
              <a:rPr lang="en-US" sz="3600" i="1" dirty="0"/>
              <a:t>Current Missions Supported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1" y="1536700"/>
            <a:ext cx="7924800" cy="432435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spcAft>
                <a:spcPct val="30000"/>
              </a:spcAft>
              <a:defRPr/>
            </a:pPr>
            <a:r>
              <a:rPr lang="en-US" sz="3000" b="0" dirty="0">
                <a:latin typeface="+mj-lt"/>
              </a:rPr>
              <a:t>Enduring customers:</a:t>
            </a:r>
          </a:p>
          <a:p>
            <a:pPr marL="746125" lvl="1" indent="-342900">
              <a:spcAft>
                <a:spcPct val="30000"/>
              </a:spcAft>
              <a:defRPr/>
            </a:pPr>
            <a:r>
              <a:rPr lang="en-US" sz="2600" b="0" dirty="0">
                <a:latin typeface="+mj-lt"/>
              </a:rPr>
              <a:t>Operation Enduring Freedom-Philippines,                       Joint Special Operations Task Force</a:t>
            </a:r>
          </a:p>
          <a:p>
            <a:pPr marL="746125" lvl="1" indent="-342900">
              <a:spcAft>
                <a:spcPct val="30000"/>
              </a:spcAft>
              <a:defRPr/>
            </a:pPr>
            <a:r>
              <a:rPr lang="en-US" sz="2600" b="0" dirty="0">
                <a:latin typeface="+mj-lt"/>
              </a:rPr>
              <a:t>3</a:t>
            </a:r>
            <a:r>
              <a:rPr lang="en-US" sz="2600" b="0" baseline="30000" dirty="0">
                <a:latin typeface="+mj-lt"/>
              </a:rPr>
              <a:t>rd</a:t>
            </a:r>
            <a:r>
              <a:rPr lang="en-US" sz="2600" b="0" dirty="0">
                <a:latin typeface="+mj-lt"/>
              </a:rPr>
              <a:t> Marine Expeditionary Force Medical               Logistics Company</a:t>
            </a:r>
          </a:p>
          <a:p>
            <a:pPr marL="746125" lvl="1" indent="-342900">
              <a:spcAft>
                <a:spcPct val="30000"/>
              </a:spcAft>
              <a:defRPr/>
            </a:pPr>
            <a:r>
              <a:rPr lang="en-US" sz="2600" b="0" dirty="0">
                <a:latin typeface="+mj-lt"/>
              </a:rPr>
              <a:t>U.S. Army 1</a:t>
            </a:r>
            <a:r>
              <a:rPr lang="en-US" sz="2600" b="0" baseline="30000" dirty="0">
                <a:latin typeface="+mj-lt"/>
              </a:rPr>
              <a:t>st</a:t>
            </a:r>
            <a:r>
              <a:rPr lang="en-US" sz="2600" b="0" dirty="0">
                <a:latin typeface="+mj-lt"/>
              </a:rPr>
              <a:t> Special Forces Group</a:t>
            </a:r>
          </a:p>
          <a:p>
            <a:pPr marL="342900" indent="-342900">
              <a:spcAft>
                <a:spcPct val="30000"/>
              </a:spcAft>
              <a:defRPr/>
            </a:pPr>
            <a:r>
              <a:rPr lang="en-US" sz="3000" b="0" dirty="0">
                <a:latin typeface="+mj-lt"/>
              </a:rPr>
              <a:t>PACOM exercises:</a:t>
            </a:r>
          </a:p>
          <a:p>
            <a:pPr marL="746125" lvl="1" indent="-342900">
              <a:spcAft>
                <a:spcPct val="30000"/>
              </a:spcAft>
              <a:defRPr/>
            </a:pPr>
            <a:r>
              <a:rPr lang="en-US" sz="2600" b="0" dirty="0">
                <a:latin typeface="+mj-lt"/>
              </a:rPr>
              <a:t>Key Resolve March 2010 in Korea</a:t>
            </a:r>
          </a:p>
          <a:p>
            <a:pPr marL="746125" lvl="1" indent="-342900">
              <a:spcAft>
                <a:spcPct val="30000"/>
              </a:spcAft>
              <a:defRPr/>
            </a:pPr>
            <a:r>
              <a:rPr lang="en-US" sz="2600" b="0" dirty="0">
                <a:latin typeface="+mj-lt"/>
              </a:rPr>
              <a:t>Pacific Angel August 2010 in Sri Lanka</a:t>
            </a:r>
          </a:p>
          <a:p>
            <a:pPr>
              <a:buFont typeface="Wingdings" pitchFamily="2" charset="2"/>
              <a:buNone/>
              <a:defRPr/>
            </a:pPr>
            <a:endParaRPr lang="en-US" dirty="0"/>
          </a:p>
        </p:txBody>
      </p:sp>
      <p:pic>
        <p:nvPicPr>
          <p:cNvPr id="5" name="Picture 4" descr="3rd_mef cres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3800" y="2971800"/>
            <a:ext cx="1463040" cy="1441096"/>
          </a:xfrm>
          <a:prstGeom prst="rect">
            <a:avLst/>
          </a:prstGeom>
        </p:spPr>
      </p:pic>
      <p:pic>
        <p:nvPicPr>
          <p:cNvPr id="6" name="Picture 5" descr="1st special forces group  cres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43800" y="4495800"/>
            <a:ext cx="1463040" cy="1517678"/>
          </a:xfrm>
          <a:prstGeom prst="rect">
            <a:avLst/>
          </a:prstGeom>
        </p:spPr>
      </p:pic>
      <p:pic>
        <p:nvPicPr>
          <p:cNvPr id="7" name="Picture 6" descr="jsotf-p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91400" y="1447800"/>
            <a:ext cx="1554480" cy="13338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>
                <a:cs typeface="Times New Roman" pitchFamily="18" charset="0"/>
              </a:rPr>
              <a:t>Optical Fabrication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dirty="0"/>
              <a:t>Basic Optical Fabrication requests should be submitted on DD Form 771</a:t>
            </a:r>
          </a:p>
          <a:p>
            <a:r>
              <a:rPr lang="en-US" b="0" u="sng" dirty="0">
                <a:solidFill>
                  <a:srgbClr val="0C2D83"/>
                </a:solidFill>
                <a:hlinkClick r:id="rId2"/>
              </a:rPr>
              <a:t>http://www.med.navy.mil/sites/nostra/order/Documents/DD771_2008.pdf</a:t>
            </a:r>
            <a:r>
              <a:rPr lang="en-US" b="0" dirty="0">
                <a:solidFill>
                  <a:srgbClr val="0C2D83"/>
                </a:solidFill>
              </a:rPr>
              <a:t>    </a:t>
            </a:r>
            <a:r>
              <a:rPr lang="en-US" b="0" dirty="0"/>
              <a:t>provides form plus guidance to complete</a:t>
            </a:r>
          </a:p>
          <a:p>
            <a:r>
              <a:rPr lang="en-US" b="0" dirty="0"/>
              <a:t>Forward request to the Optical Fabrication Office at </a:t>
            </a:r>
            <a:r>
              <a:rPr lang="en-US" b="0" u="sng" dirty="0"/>
              <a:t>NHOK.SPECTACLES@ FE.NAVY.MIL</a:t>
            </a:r>
          </a:p>
          <a:p>
            <a:r>
              <a:rPr lang="en-US" b="0" dirty="0"/>
              <a:t>Glasses will be sent via MPS</a:t>
            </a:r>
          </a:p>
          <a:p>
            <a:pPr>
              <a:lnSpc>
                <a:spcPct val="90000"/>
              </a:lnSpc>
              <a:buNone/>
            </a:pPr>
            <a:endParaRPr lang="en-US" b="0" dirty="0">
              <a:latin typeface="+mj-lt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>
                <a:cs typeface="Times New Roman" pitchFamily="18" charset="0"/>
              </a:rPr>
              <a:t>Optical Fabrication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400" dirty="0"/>
              <a:t>Frame selections</a:t>
            </a:r>
          </a:p>
          <a:p>
            <a:pPr lvl="2"/>
            <a:r>
              <a:rPr lang="en-US" sz="2400" b="0" dirty="0"/>
              <a:t>FOC - Frame of Choice if accessible (Delta, Elite, Encore, Excel, </a:t>
            </a:r>
            <a:r>
              <a:rPr lang="en-US" sz="2400" b="0" dirty="0" err="1"/>
              <a:t>Sidestreet</a:t>
            </a:r>
            <a:r>
              <a:rPr lang="en-US" sz="2400" b="0" dirty="0"/>
              <a:t>, Vista, 350)</a:t>
            </a:r>
          </a:p>
          <a:p>
            <a:pPr lvl="2"/>
            <a:r>
              <a:rPr lang="en-US" sz="2400" b="0" dirty="0"/>
              <a:t>MS9 - Male BCG'S</a:t>
            </a:r>
          </a:p>
          <a:p>
            <a:pPr lvl="2"/>
            <a:r>
              <a:rPr lang="en-US" sz="2400" b="0" dirty="0"/>
              <a:t>FS9 - Female BCG‘S </a:t>
            </a:r>
          </a:p>
          <a:p>
            <a:pPr lvl="2"/>
            <a:r>
              <a:rPr lang="en-US" sz="2400" b="0" dirty="0"/>
              <a:t>M40 - Old Gas Mask Inserts </a:t>
            </a:r>
          </a:p>
          <a:p>
            <a:pPr lvl="2"/>
            <a:r>
              <a:rPr lang="en-US" sz="2400" b="0" dirty="0"/>
              <a:t>M50 - New Gas Mask Inserts </a:t>
            </a:r>
          </a:p>
          <a:p>
            <a:pPr lvl="2"/>
            <a:r>
              <a:rPr lang="en-US" sz="2400" b="0" dirty="0"/>
              <a:t>ICE/P2B - Ballistic Goggles Inserts</a:t>
            </a:r>
          </a:p>
          <a:p>
            <a:pPr>
              <a:lnSpc>
                <a:spcPct val="90000"/>
              </a:lnSpc>
              <a:buNone/>
            </a:pPr>
            <a:endParaRPr lang="en-US" b="0" dirty="0">
              <a:latin typeface="+mj-lt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458200" cy="4787900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en-US" sz="2800" b="0" dirty="0">
                <a:latin typeface="+mj-lt"/>
              </a:rPr>
              <a:t>Deployed customers must provide the following information to establish a customer account</a:t>
            </a:r>
          </a:p>
          <a:p>
            <a:pPr>
              <a:spcBef>
                <a:spcPts val="500"/>
              </a:spcBef>
            </a:pPr>
            <a:r>
              <a:rPr lang="en-US" sz="2800" b="0" dirty="0">
                <a:latin typeface="+mj-lt"/>
              </a:rPr>
              <a:t>Request For Support (RFS)(Service Specific-standardized is currently in the works </a:t>
            </a:r>
          </a:p>
          <a:p>
            <a:pPr lvl="1">
              <a:spcBef>
                <a:spcPts val="500"/>
              </a:spcBef>
            </a:pPr>
            <a:r>
              <a:rPr lang="en-US" sz="2000" b="0" dirty="0">
                <a:latin typeface="+mj-lt"/>
              </a:rPr>
              <a:t>Unit name, designation, and DODAAC or UIC</a:t>
            </a:r>
          </a:p>
          <a:p>
            <a:pPr lvl="1">
              <a:spcBef>
                <a:spcPts val="500"/>
              </a:spcBef>
            </a:pPr>
            <a:r>
              <a:rPr lang="en-US" sz="2000" b="0" dirty="0">
                <a:latin typeface="+mj-lt"/>
              </a:rPr>
              <a:t>Name, rank, contact info for authorized ordering officials</a:t>
            </a:r>
          </a:p>
          <a:p>
            <a:pPr lvl="1">
              <a:spcBef>
                <a:spcPts val="500"/>
              </a:spcBef>
            </a:pPr>
            <a:r>
              <a:rPr lang="en-US" sz="2000" b="0" dirty="0">
                <a:latin typeface="+mj-lt"/>
              </a:rPr>
              <a:t>Funding document….either fund cite, line of accounting, or Military Interdepartmental Purchase Request (MIPR)</a:t>
            </a:r>
          </a:p>
          <a:p>
            <a:pPr lvl="1">
              <a:spcBef>
                <a:spcPts val="500"/>
              </a:spcBef>
            </a:pPr>
            <a:r>
              <a:rPr lang="en-US" sz="2000" b="0" dirty="0">
                <a:latin typeface="+mj-lt"/>
              </a:rPr>
              <a:t>Shipping addresses….both military and commercial</a:t>
            </a:r>
          </a:p>
          <a:p>
            <a:pPr lvl="1">
              <a:spcBef>
                <a:spcPts val="500"/>
              </a:spcBef>
            </a:pPr>
            <a:r>
              <a:rPr lang="en-US" sz="2000" b="0" dirty="0">
                <a:latin typeface="+mj-lt"/>
              </a:rPr>
              <a:t>Any special shipping instructions</a:t>
            </a:r>
          </a:p>
          <a:p>
            <a:pPr lvl="1">
              <a:spcBef>
                <a:spcPts val="500"/>
              </a:spcBef>
            </a:pPr>
            <a:r>
              <a:rPr lang="en-US" sz="2000" b="0" dirty="0">
                <a:latin typeface="+mj-lt"/>
              </a:rPr>
              <a:t>List of commonly used supplies…..or identify the allowance standards, AMALs/ADALs, or unit assemblages that accompanied the deployed unit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endParaRPr lang="en-US" sz="2300" dirty="0"/>
          </a:p>
        </p:txBody>
      </p:sp>
      <p:sp>
        <p:nvSpPr>
          <p:cNvPr id="102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/>
              <a:t>Establishing an Account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63700" y="381000"/>
            <a:ext cx="7086600" cy="838200"/>
          </a:xfrm>
          <a:prstGeom prst="rect">
            <a:avLst/>
          </a:prstGeom>
        </p:spPr>
        <p:txBody>
          <a:bodyPr/>
          <a:lstStyle/>
          <a:p>
            <a:pPr algn="r" eaLnBrk="0" hangingPunct="0">
              <a:defRPr/>
            </a:pPr>
            <a:r>
              <a:rPr lang="en-US" sz="3600" b="1" i="1" dirty="0">
                <a:solidFill>
                  <a:srgbClr val="151C77"/>
                </a:solidFill>
                <a:latin typeface="+mj-lt"/>
              </a:rPr>
              <a:t>Establishing an Account</a:t>
            </a:r>
            <a:endParaRPr lang="en-US" sz="2000" b="1" i="1" kern="0" dirty="0">
              <a:solidFill>
                <a:srgbClr val="151C77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536700"/>
            <a:ext cx="3886200" cy="4787900"/>
          </a:xfrm>
          <a:prstGeom prst="rect">
            <a:avLst/>
          </a:prstGeom>
        </p:spPr>
        <p:txBody>
          <a:bodyPr/>
          <a:lstStyle/>
          <a:p>
            <a:pPr marL="285750" indent="-285750" eaLnBrk="0" hangingPunct="0">
              <a:spcBef>
                <a:spcPts val="500"/>
              </a:spcBef>
              <a:buClr>
                <a:srgbClr val="151C77"/>
              </a:buClr>
              <a:buSzPct val="80000"/>
              <a:buFont typeface="Wingdings" pitchFamily="2" charset="2"/>
              <a:buChar char="n"/>
              <a:defRPr/>
            </a:pPr>
            <a:r>
              <a:rPr lang="en-US" sz="2800" kern="0" dirty="0">
                <a:latin typeface="+mj-lt"/>
              </a:rPr>
              <a:t>Complete and email/fax Custodian Appointment Letter with copy of your unit commander’s  “Assumption of Command” or “G-Series Orders” to identify signatory on letter</a:t>
            </a:r>
          </a:p>
          <a:p>
            <a:pPr marL="285750" indent="-285750" eaLnBrk="0" hangingPunct="0">
              <a:lnSpc>
                <a:spcPct val="80000"/>
              </a:lnSpc>
              <a:spcBef>
                <a:spcPts val="600"/>
              </a:spcBef>
              <a:buClr>
                <a:srgbClr val="151C77"/>
              </a:buClr>
              <a:buSzPct val="80000"/>
              <a:buFont typeface="Wingdings" pitchFamily="2" charset="2"/>
              <a:buChar char="n"/>
              <a:defRPr/>
            </a:pPr>
            <a:endParaRPr lang="en-US" sz="2300" b="1" kern="0" dirty="0">
              <a:latin typeface="+mn-lt"/>
            </a:endParaRPr>
          </a:p>
        </p:txBody>
      </p:sp>
      <p:pic>
        <p:nvPicPr>
          <p:cNvPr id="7" name="Picture 6" descr="tem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4800" y="1295400"/>
            <a:ext cx="4648200" cy="50292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/>
              <a:t>Ordering Procedures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52400" y="1295400"/>
            <a:ext cx="8763000" cy="4324350"/>
          </a:xfrm>
        </p:spPr>
        <p:txBody>
          <a:bodyPr/>
          <a:lstStyle/>
          <a:p>
            <a:pPr lvl="1">
              <a:spcBef>
                <a:spcPts val="600"/>
              </a:spcBef>
              <a:defRPr/>
            </a:pPr>
            <a:r>
              <a:rPr lang="en-US" sz="2800" b="0" dirty="0">
                <a:latin typeface="+mj-lt"/>
              </a:rPr>
              <a:t>Primary ordering methods </a:t>
            </a:r>
            <a:r>
              <a:rPr lang="en-US" sz="2400" b="0" dirty="0">
                <a:latin typeface="+mj-lt"/>
              </a:rPr>
              <a:t>(preferred)</a:t>
            </a:r>
          </a:p>
          <a:p>
            <a:pPr lvl="2">
              <a:spcBef>
                <a:spcPts val="600"/>
              </a:spcBef>
              <a:defRPr/>
            </a:pPr>
            <a:r>
              <a:rPr lang="en-US" sz="2400" b="0" dirty="0">
                <a:latin typeface="+mj-lt"/>
              </a:rPr>
              <a:t>Defense Medical Logistics Standard Support                       system (DMLSS)</a:t>
            </a:r>
          </a:p>
          <a:p>
            <a:pPr lvl="2">
              <a:spcBef>
                <a:spcPts val="600"/>
              </a:spcBef>
              <a:defRPr/>
            </a:pPr>
            <a:r>
              <a:rPr lang="en-US" sz="2400" b="0" dirty="0">
                <a:latin typeface="+mj-lt"/>
              </a:rPr>
              <a:t>Web-based TLAMM Reachback application (web portal) at </a:t>
            </a:r>
            <a:r>
              <a:rPr lang="en-US" sz="2400" b="0" dirty="0">
                <a:latin typeface="+mj-lt"/>
                <a:hlinkClick r:id="rId2"/>
              </a:rPr>
              <a:t>Air Force Medical Logistics</a:t>
            </a:r>
            <a:r>
              <a:rPr lang="en-US" sz="2400" b="0" dirty="0">
                <a:latin typeface="+mj-lt"/>
              </a:rPr>
              <a:t> </a:t>
            </a:r>
            <a:endParaRPr lang="en-US" sz="2400" dirty="0">
              <a:latin typeface="+mj-lt"/>
            </a:endParaRPr>
          </a:p>
          <a:p>
            <a:pPr lvl="2">
              <a:spcBef>
                <a:spcPts val="600"/>
              </a:spcBef>
              <a:defRPr/>
            </a:pPr>
            <a:r>
              <a:rPr lang="en-US" sz="2400" b="0" dirty="0">
                <a:latin typeface="+mj-lt"/>
              </a:rPr>
              <a:t>DMLSS Customer Assistance Module (DCAM)</a:t>
            </a:r>
          </a:p>
          <a:p>
            <a:pPr lvl="1">
              <a:spcBef>
                <a:spcPts val="600"/>
              </a:spcBef>
              <a:defRPr/>
            </a:pPr>
            <a:r>
              <a:rPr lang="en-US" sz="2800" b="0" dirty="0">
                <a:latin typeface="+mj-lt"/>
              </a:rPr>
              <a:t>Alternate ordering methods </a:t>
            </a:r>
            <a:r>
              <a:rPr lang="en-US" sz="2400" b="0" dirty="0">
                <a:latin typeface="+mj-lt"/>
              </a:rPr>
              <a:t>(least preferred)</a:t>
            </a:r>
          </a:p>
          <a:p>
            <a:pPr lvl="2">
              <a:spcBef>
                <a:spcPts val="600"/>
              </a:spcBef>
              <a:defRPr/>
            </a:pPr>
            <a:r>
              <a:rPr lang="en-US" sz="2400" b="0" dirty="0">
                <a:latin typeface="+mj-lt"/>
              </a:rPr>
              <a:t>Email order to </a:t>
            </a:r>
            <a:r>
              <a:rPr lang="en-US" sz="2400" u="sng" dirty="0">
                <a:latin typeface="+mj-lt"/>
                <a:hlinkClick r:id="rId3"/>
              </a:rPr>
              <a:t>TLAMM-Pacific@Kadena.af.mil</a:t>
            </a:r>
            <a:endParaRPr lang="en-US" sz="2400" u="sng" dirty="0">
              <a:latin typeface="+mj-lt"/>
            </a:endParaRPr>
          </a:p>
          <a:p>
            <a:pPr lvl="2">
              <a:spcBef>
                <a:spcPts val="600"/>
              </a:spcBef>
              <a:defRPr/>
            </a:pPr>
            <a:r>
              <a:rPr lang="en-US" sz="2400" b="0" dirty="0">
                <a:latin typeface="+mj-lt"/>
              </a:rPr>
              <a:t>Fax orders to DSN 315-630-4681 or Commercial                fax 011-81-611-730-4681</a:t>
            </a:r>
          </a:p>
        </p:txBody>
      </p:sp>
      <p:pic>
        <p:nvPicPr>
          <p:cNvPr id="10242" name="Picture 2" descr=" Laptop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200" y="5257800"/>
            <a:ext cx="1607732" cy="146304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BB05F13977954392E2EB9AA5D3F6CD" ma:contentTypeVersion="0" ma:contentTypeDescription="Create a new document." ma:contentTypeScope="" ma:versionID="b9b6b8ca27085e891830f0bdc1a743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CB62D4-08CD-418F-860A-CE75BA46B1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42064A37-5BEC-4C38-89E6-77AD93DDA3C3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0760EAE-76C7-4CA7-9517-D3D6D75D47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891</Words>
  <Application>Microsoft Office PowerPoint</Application>
  <PresentationFormat>On-screen Show (4:3)</PresentationFormat>
  <Paragraphs>181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Bodoni MT</vt:lpstr>
      <vt:lpstr>Calibri</vt:lpstr>
      <vt:lpstr>Century Schoolbook</vt:lpstr>
      <vt:lpstr>Times New Roman</vt:lpstr>
      <vt:lpstr>Wingdings</vt:lpstr>
      <vt:lpstr>Default Design</vt:lpstr>
      <vt:lpstr>PowerPoint Presentation</vt:lpstr>
      <vt:lpstr>Overview</vt:lpstr>
      <vt:lpstr>What is TLAMM-P</vt:lpstr>
      <vt:lpstr>Current Missions Supported</vt:lpstr>
      <vt:lpstr>Optical Fabrication</vt:lpstr>
      <vt:lpstr>Optical Fabrication</vt:lpstr>
      <vt:lpstr>Establishing an Account</vt:lpstr>
      <vt:lpstr>PowerPoint Presentation</vt:lpstr>
      <vt:lpstr>Ordering Procedures</vt:lpstr>
      <vt:lpstr>Ordering Procedures</vt:lpstr>
      <vt:lpstr>Shipping Procedures</vt:lpstr>
      <vt:lpstr>Delivery</vt:lpstr>
      <vt:lpstr>Customer Turn-Ins</vt:lpstr>
      <vt:lpstr>Customer Turn-In Form</vt:lpstr>
      <vt:lpstr>TLAMM-P Contact Info</vt:lpstr>
    </vt:vector>
  </TitlesOfParts>
  <Company>U.S. Air Force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HQ PACAF/CCXR</dc:creator>
  <cp:lastModifiedBy>craig pulver</cp:lastModifiedBy>
  <cp:revision>178</cp:revision>
  <cp:lastPrinted>2000-11-08T21:41:55Z</cp:lastPrinted>
  <dcterms:created xsi:type="dcterms:W3CDTF">2000-11-08T19:46:05Z</dcterms:created>
  <dcterms:modified xsi:type="dcterms:W3CDTF">2018-11-25T21:05:36Z</dcterms:modified>
</cp:coreProperties>
</file>