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42" r:id="rId1"/>
    <p:sldMasterId id="2147484057" r:id="rId2"/>
  </p:sldMasterIdLst>
  <p:notesMasterIdLst>
    <p:notesMasterId r:id="rId23"/>
  </p:notesMasterIdLst>
  <p:handoutMasterIdLst>
    <p:handoutMasterId r:id="rId24"/>
  </p:handoutMasterIdLst>
  <p:sldIdLst>
    <p:sldId id="270" r:id="rId3"/>
    <p:sldId id="332" r:id="rId4"/>
    <p:sldId id="356" r:id="rId5"/>
    <p:sldId id="357" r:id="rId6"/>
    <p:sldId id="358" r:id="rId7"/>
    <p:sldId id="359" r:id="rId8"/>
    <p:sldId id="360" r:id="rId9"/>
    <p:sldId id="361" r:id="rId10"/>
    <p:sldId id="362" r:id="rId11"/>
    <p:sldId id="363" r:id="rId12"/>
    <p:sldId id="364" r:id="rId13"/>
    <p:sldId id="365" r:id="rId14"/>
    <p:sldId id="367" r:id="rId15"/>
    <p:sldId id="368" r:id="rId16"/>
    <p:sldId id="366" r:id="rId17"/>
    <p:sldId id="369" r:id="rId18"/>
    <p:sldId id="370" r:id="rId19"/>
    <p:sldId id="371" r:id="rId20"/>
    <p:sldId id="372" r:id="rId21"/>
    <p:sldId id="354" r:id="rId2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76"/>
    <a:srgbClr val="FECB00"/>
    <a:srgbClr val="95A9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6330" autoAdjust="0"/>
  </p:normalViewPr>
  <p:slideViewPr>
    <p:cSldViewPr>
      <p:cViewPr varScale="1">
        <p:scale>
          <a:sx n="82" d="100"/>
          <a:sy n="82" d="100"/>
        </p:scale>
        <p:origin x="1474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62"/>
    </p:cViewPr>
  </p:sorterViewPr>
  <p:notesViewPr>
    <p:cSldViewPr>
      <p:cViewPr>
        <p:scale>
          <a:sx n="100" d="100"/>
          <a:sy n="100" d="100"/>
        </p:scale>
        <p:origin x="-828" y="151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F4D736D-2C2F-457B-9AE3-F6D06701F380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68" tIns="46584" rIns="93168" bIns="465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FFE171-90DB-4831-BC3F-7F41F0C2161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F9FF771-0F09-4B48-8EE6-9050BBF2F9B5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8" tIns="46584" rIns="93168" bIns="4658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68" tIns="46584" rIns="93168" bIns="4658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68" tIns="46584" rIns="93168" bIns="465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985D039-C32C-4898-B800-759D744FD21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z="160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B20DE97-362F-4D97-8FB4-3328BAFFD258}" type="slidenum">
              <a:rPr lang="en-US" altLang="en-US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C5B4213-5396-4F3B-841E-DC2744A6B517}" type="slidenum">
              <a:rPr lang="en-US" altLang="en-US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 baseline="0">
                <a:solidFill>
                  <a:srgbClr val="002C76"/>
                </a:solidFill>
                <a:latin typeface="Helvetic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Helvetic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364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8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2800">
                <a:latin typeface="Helvetica" pitchFamily="34" charset="0"/>
              </a:defRPr>
            </a:lvl1pPr>
            <a:lvl2pPr>
              <a:buFont typeface="Wingdings" pitchFamily="2" charset="2"/>
              <a:buChar char="Ø"/>
              <a:defRPr sz="2400">
                <a:latin typeface="Helvetica" pitchFamily="34" charset="0"/>
              </a:defRPr>
            </a:lvl2pPr>
            <a:lvl3pPr>
              <a:buFont typeface="Wingdings" pitchFamily="2" charset="2"/>
              <a:buChar char="Ø"/>
              <a:defRPr sz="2000">
                <a:latin typeface="Helvetica" pitchFamily="34" charset="0"/>
              </a:defRPr>
            </a:lvl3pPr>
            <a:lvl4pPr>
              <a:buFont typeface="Wingdings" pitchFamily="2" charset="2"/>
              <a:buChar char="Ø"/>
              <a:defRPr sz="1800">
                <a:latin typeface="Helvetica" pitchFamily="34" charset="0"/>
              </a:defRPr>
            </a:lvl4pPr>
            <a:lvl5pPr>
              <a:buFont typeface="Wingdings" pitchFamily="2" charset="2"/>
              <a:buChar char="Ø"/>
              <a:defRPr sz="1800">
                <a:latin typeface="Helvetic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2895600" y="381000"/>
            <a:ext cx="6172200" cy="63976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3000" b="1">
                <a:solidFill>
                  <a:schemeClr val="bg1"/>
                </a:solidFill>
                <a:latin typeface="Helvetic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749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8425" y="0"/>
            <a:ext cx="650557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23313" y="6570663"/>
            <a:ext cx="441325" cy="2873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CBC5433-A004-4766-9A1E-FD60BEE104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673864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2800">
                <a:latin typeface="Helvetica" pitchFamily="34" charset="0"/>
              </a:defRPr>
            </a:lvl1pPr>
            <a:lvl2pPr>
              <a:buFont typeface="Wingdings" pitchFamily="2" charset="2"/>
              <a:buChar char="Ø"/>
              <a:defRPr sz="2400">
                <a:latin typeface="Helvetica" pitchFamily="34" charset="0"/>
              </a:defRPr>
            </a:lvl2pPr>
            <a:lvl3pPr>
              <a:buFont typeface="Wingdings" pitchFamily="2" charset="2"/>
              <a:buChar char="Ø"/>
              <a:defRPr sz="2000">
                <a:latin typeface="Helvetica" pitchFamily="34" charset="0"/>
              </a:defRPr>
            </a:lvl3pPr>
            <a:lvl4pPr>
              <a:buFont typeface="Wingdings" pitchFamily="2" charset="2"/>
              <a:buChar char="Ø"/>
              <a:defRPr sz="1800">
                <a:latin typeface="Helvetica" pitchFamily="34" charset="0"/>
              </a:defRPr>
            </a:lvl4pPr>
            <a:lvl5pPr>
              <a:buFont typeface="Wingdings" pitchFamily="2" charset="2"/>
              <a:buChar char="Ø"/>
              <a:defRPr sz="1800">
                <a:latin typeface="Helvetic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2895600" y="381000"/>
            <a:ext cx="6172200" cy="63976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3000" b="1">
                <a:solidFill>
                  <a:schemeClr val="bg1"/>
                </a:solidFill>
                <a:latin typeface="Helvetic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63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Pitch Template Revision_banner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76200"/>
            <a:ext cx="913765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/>
          <p:nvPr userDrawn="1"/>
        </p:nvCxnSpPr>
        <p:spPr>
          <a:xfrm>
            <a:off x="0" y="1327150"/>
            <a:ext cx="9144000" cy="0"/>
          </a:xfrm>
          <a:prstGeom prst="line">
            <a:avLst/>
          </a:prstGeom>
          <a:ln w="9525">
            <a:solidFill>
              <a:srgbClr val="FEC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13" descr="NAVSUP Corporate logo.wmf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9225"/>
            <a:ext cx="23399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77000"/>
            <a:ext cx="9144000" cy="228600"/>
          </a:xfrm>
          <a:prstGeom prst="rect">
            <a:avLst/>
          </a:prstGeom>
          <a:solidFill>
            <a:srgbClr val="FE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C76"/>
              </a:solidFill>
            </a:endParaRPr>
          </a:p>
        </p:txBody>
      </p:sp>
      <p:sp>
        <p:nvSpPr>
          <p:cNvPr id="1030" name="Text Box 14"/>
          <p:cNvSpPr txBox="1">
            <a:spLocks noChangeArrowheads="1"/>
          </p:cNvSpPr>
          <p:nvPr userDrawn="1"/>
        </p:nvSpPr>
        <p:spPr bwMode="auto">
          <a:xfrm>
            <a:off x="0" y="6427788"/>
            <a:ext cx="853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25000"/>
              </a:spcBef>
              <a:defRPr/>
            </a:pPr>
            <a:r>
              <a:rPr lang="en-US" altLang="en-US" sz="1400" b="1" i="1">
                <a:solidFill>
                  <a:srgbClr val="002C76"/>
                </a:solidFill>
                <a:latin typeface="Helvetica" pitchFamily="34" charset="0"/>
              </a:rPr>
              <a:t>The NAVSUP Enterprise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6" r:id="rId1"/>
    <p:sldLayoutId id="2147484507" r:id="rId2"/>
    <p:sldLayoutId id="2147484508" r:id="rId3"/>
    <p:sldLayoutId id="2147484510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Pitch Template Revision_banner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76200"/>
            <a:ext cx="913765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2052" name="Picture 13" descr="NAVSUP Corporate logo.wmf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19063"/>
            <a:ext cx="2414587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>
            <a:off x="0" y="1327150"/>
            <a:ext cx="9144000" cy="0"/>
          </a:xfrm>
          <a:prstGeom prst="line">
            <a:avLst/>
          </a:prstGeom>
          <a:ln w="9525">
            <a:solidFill>
              <a:srgbClr val="FEC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9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15000"/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Helvetic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10000"/>
        <a:buFont typeface="Wingdings" panose="05000000000000000000" pitchFamily="2" charset="2"/>
        <a:buChar char="Ø"/>
        <a:defRPr sz="2800" kern="1200">
          <a:solidFill>
            <a:schemeClr val="tx1"/>
          </a:solidFill>
          <a:latin typeface="Helvetica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2400" kern="1200">
          <a:solidFill>
            <a:schemeClr val="tx1"/>
          </a:solidFill>
          <a:latin typeface="Helvetica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10000"/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/>
          </p:cNvSpPr>
          <p:nvPr/>
        </p:nvSpPr>
        <p:spPr bwMode="auto">
          <a:xfrm>
            <a:off x="4648200" y="5791200"/>
            <a:ext cx="39227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en-US" sz="1600">
                <a:solidFill>
                  <a:srgbClr val="7F7F7F"/>
                </a:solidFill>
                <a:latin typeface="Helvetica" panose="020B0604020202020204" pitchFamily="34" charset="0"/>
              </a:rPr>
              <a:t>presented by:</a:t>
            </a:r>
          </a:p>
          <a:p>
            <a:pPr algn="r"/>
            <a:r>
              <a:rPr lang="en-US" altLang="en-US" sz="1600">
                <a:solidFill>
                  <a:srgbClr val="7F7F7F"/>
                </a:solidFill>
                <a:latin typeface="Helvetica" panose="020B0604020202020204" pitchFamily="34" charset="0"/>
              </a:rPr>
              <a:t>Craig Pulver</a:t>
            </a:r>
          </a:p>
        </p:txBody>
      </p:sp>
      <p:sp>
        <p:nvSpPr>
          <p:cNvPr id="4099" name="Title 10"/>
          <p:cNvSpPr txBox="1">
            <a:spLocks/>
          </p:cNvSpPr>
          <p:nvPr/>
        </p:nvSpPr>
        <p:spPr bwMode="auto">
          <a:xfrm>
            <a:off x="722313" y="1371600"/>
            <a:ext cx="7772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i="1">
                <a:solidFill>
                  <a:srgbClr val="002C76"/>
                </a:solidFill>
                <a:latin typeface="Helvetica" panose="020B0604020202020204" pitchFamily="34" charset="0"/>
              </a:rPr>
              <a:t>             </a:t>
            </a:r>
            <a:r>
              <a:rPr lang="en-US" altLang="en-US" sz="4400" b="1" i="1">
                <a:solidFill>
                  <a:srgbClr val="002C76"/>
                </a:solidFill>
                <a:latin typeface="Helvetica" panose="020B0604020202020204" pitchFamily="34" charset="0"/>
              </a:rPr>
              <a:t>NAVSUP Weapon 			Systems Support </a:t>
            </a:r>
          </a:p>
          <a:p>
            <a:pPr eaLnBrk="1" hangingPunct="1"/>
            <a:endParaRPr lang="en-US" altLang="en-US" sz="4400" b="1" i="1">
              <a:solidFill>
                <a:srgbClr val="002C76"/>
              </a:solidFill>
              <a:latin typeface="Helvetica" panose="020B0604020202020204" pitchFamily="34" charset="0"/>
            </a:endParaRPr>
          </a:p>
        </p:txBody>
      </p:sp>
      <p:sp>
        <p:nvSpPr>
          <p:cNvPr id="4100" name="Text Placeholder 11"/>
          <p:cNvSpPr txBox="1">
            <a:spLocks/>
          </p:cNvSpPr>
          <p:nvPr/>
        </p:nvSpPr>
        <p:spPr bwMode="auto">
          <a:xfrm>
            <a:off x="722313" y="3681413"/>
            <a:ext cx="77724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101" name="Picture 4" descr="collage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95600"/>
            <a:ext cx="8458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4385" y="-114300"/>
            <a:ext cx="6505575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NSN/NIIN Upload Capability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766" y="2931318"/>
            <a:ext cx="1894385" cy="1447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1447800"/>
            <a:ext cx="821256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When clicking on the down arrow, a new menu opens up, giving more options. </a:t>
            </a:r>
          </a:p>
          <a:p>
            <a:r>
              <a:rPr lang="en-US" dirty="0"/>
              <a:t>By selecting NSN/NIIN Upload, up to 300 NSN/NIINs could be added. </a:t>
            </a:r>
          </a:p>
          <a:p>
            <a:r>
              <a:rPr lang="en-US" dirty="0"/>
              <a:t>If there are more than that, have the response returned by email.</a:t>
            </a:r>
          </a:p>
          <a:p>
            <a:r>
              <a:rPr lang="en-US" dirty="0"/>
              <a:t>The resulting screen is actually a </a:t>
            </a:r>
          </a:p>
          <a:p>
            <a:r>
              <a:rPr lang="en-US" dirty="0"/>
              <a:t>Supportability Analysis – Stock-Out Report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117" y="2872623"/>
            <a:ext cx="1143077" cy="34519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8104" y="2332163"/>
            <a:ext cx="3890963" cy="9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5067" y="3589869"/>
            <a:ext cx="5334000" cy="10087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657599" y="3159562"/>
            <a:ext cx="4095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Click on any NIIN for a NSN/NIIN view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4227" y="4796721"/>
            <a:ext cx="4800600" cy="93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6822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Requisition Number Query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676400"/>
            <a:ext cx="2057400" cy="135200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39" y="3200400"/>
            <a:ext cx="8632862" cy="14047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1905000"/>
            <a:ext cx="4663144" cy="42862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3720" y="4860534"/>
            <a:ext cx="35700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By clicking on the requisition number,</a:t>
            </a:r>
          </a:p>
          <a:p>
            <a:r>
              <a:rPr lang="en-US" sz="1600" dirty="0"/>
              <a:t>requisition details will be returned. </a:t>
            </a:r>
          </a:p>
          <a:p>
            <a:r>
              <a:rPr lang="en-US" sz="1600" dirty="0"/>
              <a:t>A SAR can also be submitted.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814D94-07FC-4898-9A33-9A42BA1276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434" y="5928866"/>
            <a:ext cx="4861981" cy="43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988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893" y="-114211"/>
            <a:ext cx="6505575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Requisition Customer Upload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762" y="2448282"/>
            <a:ext cx="8355169" cy="341911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39034" y="1752600"/>
            <a:ext cx="894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When selecting Requisition Customer Upload, up to 1,000 requisitions can be entered</a:t>
            </a:r>
          </a:p>
          <a:p>
            <a:r>
              <a:rPr lang="en-US" dirty="0"/>
              <a:t>and instead of waiting, have the response emailed</a:t>
            </a:r>
          </a:p>
        </p:txBody>
      </p:sp>
    </p:spTree>
    <p:extLst>
      <p:ext uri="{BB962C8B-B14F-4D97-AF65-F5344CB8AC3E}">
        <p14:creationId xmlns:p14="http://schemas.microsoft.com/office/powerpoint/2010/main" val="16371908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1524000"/>
            <a:ext cx="7340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 obtain all of the DLA managed NIINs for a Navy Weapon System </a:t>
            </a:r>
          </a:p>
          <a:p>
            <a:r>
              <a:rPr lang="en-US" dirty="0"/>
              <a:t>Designator Code (WSDC), select SA-SOR, click on email returned to: </a:t>
            </a:r>
          </a:p>
          <a:p>
            <a:r>
              <a:rPr lang="en-US" dirty="0"/>
              <a:t>and finally select WSDC (Navy)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2517862"/>
            <a:ext cx="6935465" cy="388293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19400" y="245327"/>
            <a:ext cx="59234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SA-SOR WSDC Query</a:t>
            </a:r>
            <a:endParaRPr lang="en-US" sz="4400" dirty="0"/>
          </a:p>
        </p:txBody>
      </p:sp>
      <p:sp>
        <p:nvSpPr>
          <p:cNvPr id="6" name="Oval 5"/>
          <p:cNvSpPr/>
          <p:nvPr/>
        </p:nvSpPr>
        <p:spPr>
          <a:xfrm>
            <a:off x="609600" y="4648200"/>
            <a:ext cx="2057400" cy="152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38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2101" y="1447055"/>
            <a:ext cx="90418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Select a Navy Weapon System needed, click on email report and then click on submit. </a:t>
            </a:r>
          </a:p>
          <a:p>
            <a:r>
              <a:rPr lang="en-US" dirty="0"/>
              <a:t>You will receive an email telling you the report is complete. </a:t>
            </a:r>
          </a:p>
          <a:p>
            <a:r>
              <a:rPr lang="en-US" dirty="0"/>
              <a:t>Log back into FEDMALL, go to SA-SOR and click on Download completed reports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67000"/>
            <a:ext cx="7992314" cy="290013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48000" y="381000"/>
            <a:ext cx="59234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SA-SOR WSDC Query</a:t>
            </a:r>
            <a:endParaRPr lang="en-US" sz="4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62" y="2350399"/>
            <a:ext cx="3780952" cy="3533333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0" y="3273729"/>
            <a:ext cx="2819399" cy="15268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38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5293" y="179498"/>
            <a:ext cx="6505575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FEDMALL SA-SOR Response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223" y="2847454"/>
            <a:ext cx="3361905" cy="59047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44161" y="1591084"/>
            <a:ext cx="84818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When you click on email response, an email will be returned letting you know the </a:t>
            </a:r>
          </a:p>
          <a:p>
            <a:r>
              <a:rPr lang="en-US" dirty="0"/>
              <a:t>Report is ready for download. Go back to the FEDMALL SA-SOR menu and </a:t>
            </a:r>
          </a:p>
          <a:p>
            <a:r>
              <a:rPr lang="en-US" dirty="0"/>
              <a:t>click on Download completed reports.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189" y="2836163"/>
            <a:ext cx="4134045" cy="3392269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510905" y="5626665"/>
            <a:ext cx="2347176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190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Downloading the report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799" y="2362200"/>
            <a:ext cx="8724057" cy="21336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16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495800"/>
            <a:ext cx="2552381" cy="7714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1676400"/>
            <a:ext cx="8045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file will download in your browser and click on the downloaded file and it </a:t>
            </a:r>
          </a:p>
          <a:p>
            <a:r>
              <a:rPr lang="en-US" dirty="0"/>
              <a:t>will open in your file of choice. I use Notepad.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2800" y="4800600"/>
            <a:ext cx="2762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Click on the file to open it</a:t>
            </a:r>
          </a:p>
        </p:txBody>
      </p:sp>
    </p:spTree>
    <p:extLst>
      <p:ext uri="{BB962C8B-B14F-4D97-AF65-F5344CB8AC3E}">
        <p14:creationId xmlns:p14="http://schemas.microsoft.com/office/powerpoint/2010/main" val="206212478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Downloading the report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577" y="2121932"/>
            <a:ext cx="8276817" cy="351686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" y="1524000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File will open</a:t>
            </a:r>
          </a:p>
        </p:txBody>
      </p:sp>
    </p:spTree>
    <p:extLst>
      <p:ext uri="{BB962C8B-B14F-4D97-AF65-F5344CB8AC3E}">
        <p14:creationId xmlns:p14="http://schemas.microsoft.com/office/powerpoint/2010/main" val="41928700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Copying the text file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676400"/>
            <a:ext cx="3714286" cy="359047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18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895600"/>
            <a:ext cx="2533333" cy="33047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91000" y="1828800"/>
            <a:ext cx="4839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Notepad (if you opened the file in Notepad)</a:t>
            </a:r>
          </a:p>
          <a:p>
            <a:r>
              <a:rPr lang="en-US" dirty="0"/>
              <a:t>Click on Edit, then Select All and then Copy</a:t>
            </a:r>
          </a:p>
        </p:txBody>
      </p:sp>
    </p:spTree>
    <p:extLst>
      <p:ext uri="{BB962C8B-B14F-4D97-AF65-F5344CB8AC3E}">
        <p14:creationId xmlns:p14="http://schemas.microsoft.com/office/powerpoint/2010/main" val="109978452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-129312"/>
            <a:ext cx="6505575" cy="9906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Putting the data into a spreadsheet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19</a:t>
            </a:fld>
            <a:endParaRPr lang="en-US" alt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1600200"/>
            <a:ext cx="1495238" cy="33333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524009"/>
            <a:ext cx="1619048" cy="34095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4308902"/>
            <a:ext cx="6881229" cy="18588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62400" y="1600200"/>
            <a:ext cx="4343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Format your spreadsheet as Text and then click on Excel  cell A-1 and then paste the data. Now you have a SA-SOR record of every NIIN registered to the weapon system you selected. This will identify stock on hand and which NIINs are in trouble and which will be in trouble.</a:t>
            </a:r>
          </a:p>
        </p:txBody>
      </p:sp>
    </p:spTree>
    <p:extLst>
      <p:ext uri="{BB962C8B-B14F-4D97-AF65-F5344CB8AC3E}">
        <p14:creationId xmlns:p14="http://schemas.microsoft.com/office/powerpoint/2010/main" val="301676968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971800" y="-149082"/>
            <a:ext cx="5486400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 i="1" dirty="0">
                <a:solidFill>
                  <a:srgbClr val="FFC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Find FEDMALL in </a:t>
            </a:r>
            <a:r>
              <a:rPr lang="en-US" altLang="en-US" b="1" i="1" dirty="0" err="1">
                <a:solidFill>
                  <a:srgbClr val="FFC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LogTool</a:t>
            </a:r>
            <a:endParaRPr lang="en-US" altLang="en-US" b="1" i="1" dirty="0">
              <a:solidFill>
                <a:srgbClr val="FFC000"/>
              </a:solidFill>
              <a:latin typeface="Arial" panose="020B0604020202020204" pitchFamily="34" charset="0"/>
              <a:ea typeface="Helvetica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419100" y="3738542"/>
            <a:ext cx="8001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 dirty="0">
              <a:solidFill>
                <a:srgbClr val="000099"/>
              </a:solidFill>
              <a:latin typeface="Helvetica" panose="020B0604020202020204" pitchFamily="34" charset="0"/>
            </a:endParaRPr>
          </a:p>
          <a:p>
            <a:pPr eaLnBrk="1" hangingPunct="1"/>
            <a:endParaRPr lang="en-US" altLang="en-US" sz="2800" dirty="0">
              <a:solidFill>
                <a:srgbClr val="000099"/>
              </a:solidFill>
              <a:latin typeface="Helvetica" panose="020B0604020202020204" pitchFamily="34" charset="0"/>
            </a:endParaRPr>
          </a:p>
        </p:txBody>
      </p:sp>
      <p:sp>
        <p:nvSpPr>
          <p:cNvPr id="5135" name="TextBox 17"/>
          <p:cNvSpPr txBox="1">
            <a:spLocks noChangeArrowheads="1"/>
          </p:cNvSpPr>
          <p:nvPr/>
        </p:nvSpPr>
        <p:spPr bwMode="auto">
          <a:xfrm>
            <a:off x="8761413" y="6491288"/>
            <a:ext cx="2698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334497"/>
            <a:ext cx="4495800" cy="48080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97315" y="2015201"/>
            <a:ext cx="41216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</a:t>
            </a:r>
            <a:r>
              <a:rPr lang="en-US" dirty="0" err="1"/>
              <a:t>LogTool</a:t>
            </a:r>
            <a:r>
              <a:rPr lang="en-US" dirty="0"/>
              <a:t> FEDLOG page </a:t>
            </a:r>
          </a:p>
          <a:p>
            <a:r>
              <a:rPr lang="en-US" dirty="0"/>
              <a:t>provides basic information on the</a:t>
            </a:r>
          </a:p>
          <a:p>
            <a:r>
              <a:rPr lang="en-US" dirty="0"/>
              <a:t>website and includes a link to the site. </a:t>
            </a:r>
          </a:p>
          <a:p>
            <a:endParaRPr lang="en-US" dirty="0"/>
          </a:p>
          <a:p>
            <a:r>
              <a:rPr lang="en-US" dirty="0"/>
              <a:t>To get to FEDMALL, click on </a:t>
            </a:r>
          </a:p>
          <a:p>
            <a:r>
              <a:rPr lang="en-US" dirty="0"/>
              <a:t>“Link to site” URL.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19100" y="4323525"/>
            <a:ext cx="2781300" cy="5532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1"/>
          <p:cNvSpPr>
            <a:spLocks noGrp="1"/>
          </p:cNvSpPr>
          <p:nvPr>
            <p:ph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en-US" altLang="en-US" dirty="0"/>
              <a:t>Peter Browne</a:t>
            </a:r>
          </a:p>
          <a:p>
            <a:pPr marL="0" indent="0">
              <a:buNone/>
              <a:defRPr/>
            </a:pPr>
            <a:r>
              <a:rPr lang="en-US" altLang="en-US" dirty="0">
                <a:solidFill>
                  <a:srgbClr val="002C76"/>
                </a:solidFill>
              </a:rPr>
              <a:t>peter.s.browne@navy.mil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/>
              <a:t>(215) 697-5056</a:t>
            </a:r>
          </a:p>
          <a:p>
            <a:pPr marL="0" indent="0">
              <a:buNone/>
              <a:defRPr/>
            </a:pPr>
            <a:r>
              <a:rPr lang="en-US" altLang="en-US" dirty="0"/>
              <a:t>Craig Pulver</a:t>
            </a:r>
          </a:p>
          <a:p>
            <a:pPr marL="0" indent="0">
              <a:buNone/>
              <a:defRPr/>
            </a:pPr>
            <a:r>
              <a:rPr lang="en-US" altLang="en-US" dirty="0">
                <a:solidFill>
                  <a:srgbClr val="002C76"/>
                </a:solidFill>
              </a:rPr>
              <a:t>craig.a.pulver.ctr@navy.mil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/>
              <a:t>(215) 697-4639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/>
              <a:t>Gary Condit</a:t>
            </a:r>
          </a:p>
          <a:p>
            <a:pPr marL="0" indent="0">
              <a:buNone/>
              <a:defRPr/>
            </a:pPr>
            <a:r>
              <a:rPr lang="en-US" altLang="en-US" dirty="0">
                <a:solidFill>
                  <a:srgbClr val="002C76"/>
                </a:solidFill>
              </a:rPr>
              <a:t>gary.e.condit.ctr@navy.mil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/>
              <a:t>(215)-697-4726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en-US" dirty="0"/>
          </a:p>
        </p:txBody>
      </p:sp>
      <p:sp>
        <p:nvSpPr>
          <p:cNvPr id="24579" name="Text Placeholder 2"/>
          <p:cNvSpPr>
            <a:spLocks noGrp="1"/>
          </p:cNvSpPr>
          <p:nvPr>
            <p:ph type="body" idx="13"/>
          </p:nvPr>
        </p:nvSpPr>
        <p:spPr bwMode="auto">
          <a:xfrm>
            <a:off x="2895600" y="381000"/>
            <a:ext cx="6172200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/>
              <a:t>POC Info: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Register for FEDMALL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4338637" cy="4114800"/>
          </a:xfrm>
        </p:spPr>
        <p:txBody>
          <a:bodyPr/>
          <a:lstStyle/>
          <a:p>
            <a:r>
              <a:rPr lang="en-US" sz="2400" dirty="0"/>
              <a:t>Unlike the Navy SAAR-N, the FEDMALL program has an on-line SAAR which requests just a couple of things</a:t>
            </a:r>
          </a:p>
          <a:p>
            <a:r>
              <a:rPr lang="en-US" sz="2400" dirty="0"/>
              <a:t>On FEDMALL home page, in the upper right hand corner is where you login or register and if you have any problems, a link to the Help Desk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When you are done, click on submit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1371600"/>
            <a:ext cx="3343215" cy="4876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876800"/>
            <a:ext cx="2389913" cy="2286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643437" y="5897221"/>
            <a:ext cx="1376364" cy="5532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109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FEDMALL Login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1506587"/>
            <a:ext cx="7772400" cy="4114800"/>
          </a:xfrm>
        </p:spPr>
        <p:txBody>
          <a:bodyPr/>
          <a:lstStyle/>
          <a:p>
            <a:r>
              <a:rPr lang="en-US" sz="2000" dirty="0"/>
              <a:t>Once you gain access, click on Sign In</a:t>
            </a:r>
          </a:p>
          <a:p>
            <a:r>
              <a:rPr lang="en-US" sz="2000" dirty="0"/>
              <a:t>Read the News and Announcements to see if any have anything to do with what you are trying to do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Next for the standard warning, click on Accept</a:t>
            </a:r>
          </a:p>
          <a:p>
            <a:pPr marL="0" indent="0">
              <a:buNone/>
            </a:pPr>
            <a:endParaRPr lang="en-US" sz="2000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837" y="1600200"/>
            <a:ext cx="2190750" cy="209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2647070"/>
            <a:ext cx="7765775" cy="9343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375" y="4208413"/>
            <a:ext cx="7402788" cy="1506587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583781" y="5344749"/>
            <a:ext cx="1376364" cy="5532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7747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FEDMALL Home Page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2362200"/>
            <a:ext cx="7772400" cy="36564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1438226"/>
            <a:ext cx="6699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 the FEDMALL Home Page, mouse over Tools to access the </a:t>
            </a:r>
          </a:p>
          <a:p>
            <a:r>
              <a:rPr lang="en-US" dirty="0"/>
              <a:t>capabilities of  FEDMALL. Select DLA Orders</a:t>
            </a:r>
          </a:p>
        </p:txBody>
      </p:sp>
      <p:sp>
        <p:nvSpPr>
          <p:cNvPr id="7" name="Oval 6"/>
          <p:cNvSpPr/>
          <p:nvPr/>
        </p:nvSpPr>
        <p:spPr>
          <a:xfrm>
            <a:off x="1262061" y="2590800"/>
            <a:ext cx="1376364" cy="5532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7784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FEDMALL NSN/NIIN Query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048" y="2366473"/>
            <a:ext cx="7772400" cy="316551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81000" y="1450621"/>
            <a:ext cx="8088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Since most people ask the question “do you have any”, FEDMALL starts with </a:t>
            </a:r>
          </a:p>
          <a:p>
            <a:r>
              <a:rPr lang="en-US" dirty="0"/>
              <a:t>a NSN/NIIN query </a:t>
            </a:r>
          </a:p>
        </p:txBody>
      </p:sp>
      <p:sp>
        <p:nvSpPr>
          <p:cNvPr id="7" name="Oval 6"/>
          <p:cNvSpPr/>
          <p:nvPr/>
        </p:nvSpPr>
        <p:spPr>
          <a:xfrm>
            <a:off x="304800" y="2096952"/>
            <a:ext cx="2209800" cy="17892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14752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8425" y="-152400"/>
            <a:ext cx="6505575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FEDMALL NSN/NIIN Response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583" y="1987110"/>
            <a:ext cx="8739254" cy="3567693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6" name="TextBox 5"/>
          <p:cNvSpPr txBox="1"/>
          <p:nvPr/>
        </p:nvSpPr>
        <p:spPr>
          <a:xfrm>
            <a:off x="457200" y="1600200"/>
            <a:ext cx="818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NSN/NIIN response contains basic data and on hand unrestricted assets</a:t>
            </a:r>
          </a:p>
        </p:txBody>
      </p:sp>
      <p:sp>
        <p:nvSpPr>
          <p:cNvPr id="7" name="Oval 6"/>
          <p:cNvSpPr/>
          <p:nvPr/>
        </p:nvSpPr>
        <p:spPr>
          <a:xfrm>
            <a:off x="2971800" y="2966549"/>
            <a:ext cx="18288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029225" y="3414895"/>
            <a:ext cx="609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114800" y="3780631"/>
            <a:ext cx="609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114800" y="4558254"/>
            <a:ext cx="609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414895"/>
            <a:ext cx="3123116" cy="28335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90975" y="2818537"/>
            <a:ext cx="3134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Click on WSDC to see what </a:t>
            </a:r>
          </a:p>
          <a:p>
            <a:r>
              <a:rPr lang="en-US" dirty="0"/>
              <a:t>this part is registered against</a:t>
            </a:r>
          </a:p>
        </p:txBody>
      </p:sp>
    </p:spTree>
    <p:extLst>
      <p:ext uri="{BB962C8B-B14F-4D97-AF65-F5344CB8AC3E}">
        <p14:creationId xmlns:p14="http://schemas.microsoft.com/office/powerpoint/2010/main" val="320203505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bg1"/>
                </a:solidFill>
                <a:latin typeface="Arial" charset="0"/>
                <a:cs typeface="Arial" charset="0"/>
              </a:rPr>
              <a:t>Common Acquisition Advice Codes (AAC)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  <a:cs typeface="Arial" charset="0"/>
              </a:rPr>
              <a:t>AAC-D		Centrally managed by DLA, stocked and issued.  Not subject to any specialized controls or restrictions other than those imposed by the Integrated 	   Materiel Manager/Military Service Supply Policy (IMM)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4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  <a:cs typeface="Arial" charset="0"/>
              </a:rPr>
              <a:t>AAC-H </a:t>
            </a:r>
            <a:r>
              <a:rPr lang="en-US" sz="1400" dirty="0">
                <a:solidFill>
                  <a:srgbClr val="FF0000"/>
                </a:solidFill>
                <a:latin typeface="Arial" charset="0"/>
                <a:cs typeface="Arial" charset="0"/>
              </a:rPr>
              <a:t>(DVD)</a:t>
            </a:r>
            <a:r>
              <a:rPr lang="en-US" sz="1400" dirty="0">
                <a:latin typeface="Arial" charset="0"/>
                <a:cs typeface="Arial" charset="0"/>
              </a:rPr>
              <a:t>	Direct delivery under a central contract number, Vendor Stocked.  Not subject to any specialized controls or restrictions other than those imposed by the IMM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4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US" sz="1400" dirty="0">
                <a:latin typeface="Arial" charset="0"/>
                <a:cs typeface="Arial" charset="0"/>
              </a:rPr>
              <a:t>AAC–J </a:t>
            </a:r>
            <a:r>
              <a:rPr lang="en-US" sz="1400" dirty="0">
                <a:solidFill>
                  <a:srgbClr val="FF0000"/>
                </a:solidFill>
                <a:latin typeface="Arial" charset="0"/>
                <a:cs typeface="Arial" charset="0"/>
              </a:rPr>
              <a:t>(DVD) </a:t>
            </a:r>
            <a:r>
              <a:rPr lang="en-US" sz="1400" dirty="0">
                <a:latin typeface="Arial" charset="0"/>
                <a:cs typeface="Arial" charset="0"/>
              </a:rPr>
              <a:t>	Not stocked, centrally procured, procurement initiated upon receipt of requisition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4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  <a:cs typeface="Arial" charset="0"/>
              </a:rPr>
              <a:t>AAC-L		Local purchase, non-stocked, DLA/GSA/Service/Agency managed</a:t>
            </a:r>
          </a:p>
          <a:p>
            <a:pPr eaLnBrk="1" hangingPunct="1">
              <a:lnSpc>
                <a:spcPct val="90000"/>
              </a:lnSpc>
            </a:pPr>
            <a:endParaRPr lang="en-US" sz="14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  <a:cs typeface="Arial" charset="0"/>
              </a:rPr>
              <a:t>AAC-V		</a:t>
            </a:r>
            <a:r>
              <a:rPr lang="en-US" sz="1400" u="sng" dirty="0">
                <a:solidFill>
                  <a:srgbClr val="FF0000"/>
                </a:solidFill>
                <a:latin typeface="Arial" charset="0"/>
                <a:cs typeface="Arial" charset="0"/>
              </a:rPr>
              <a:t>Terminal Item</a:t>
            </a:r>
            <a:r>
              <a:rPr lang="en-US" sz="1400" dirty="0">
                <a:latin typeface="Arial" charset="0"/>
                <a:cs typeface="Arial" charset="0"/>
              </a:rPr>
              <a:t>, identifies item in stock but future procurement is not authorized. Requisitions can continue to be submitted until stock is exhausted.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4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  <a:cs typeface="Arial" charset="0"/>
              </a:rPr>
              <a:t>AAC-Y		</a:t>
            </a:r>
            <a:r>
              <a:rPr lang="en-US" sz="1400" u="sng" dirty="0">
                <a:solidFill>
                  <a:srgbClr val="FF0000"/>
                </a:solidFill>
                <a:latin typeface="Arial" charset="0"/>
                <a:cs typeface="Arial" charset="0"/>
              </a:rPr>
              <a:t>Terminal Item</a:t>
            </a:r>
            <a:r>
              <a:rPr lang="en-US" sz="1400" dirty="0">
                <a:latin typeface="Arial" charset="0"/>
                <a:cs typeface="Arial" charset="0"/>
              </a:rPr>
              <a:t>, non-stocked, further procurement is not authorized, no wholesale stock available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4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  <a:cs typeface="Arial" charset="0"/>
              </a:rPr>
              <a:t>AAC-Z		Insurance/Numeric </a:t>
            </a:r>
            <a:r>
              <a:rPr lang="en-US" sz="1400" dirty="0" err="1">
                <a:latin typeface="Arial" charset="0"/>
                <a:cs typeface="Arial" charset="0"/>
              </a:rPr>
              <a:t>Stockage</a:t>
            </a:r>
            <a:r>
              <a:rPr lang="en-US" sz="1400" dirty="0">
                <a:latin typeface="Arial" charset="0"/>
                <a:cs typeface="Arial" charset="0"/>
              </a:rPr>
              <a:t> Objective Item.  Items which are required occasionally, and are centrally  managed and issued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443905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NSN/NIIN Menu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76400"/>
            <a:ext cx="2809875" cy="376237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810000" y="1676400"/>
            <a:ext cx="4455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 clicking on any of menu items, a more </a:t>
            </a:r>
          </a:p>
          <a:p>
            <a:r>
              <a:rPr lang="en-US" dirty="0"/>
              <a:t>in depth picture can be obtained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2353553"/>
            <a:ext cx="2438400" cy="11730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4349" y="3390214"/>
            <a:ext cx="3133725" cy="17160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1971" y="2994116"/>
            <a:ext cx="5905500" cy="9125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0237" y="5228536"/>
            <a:ext cx="6257925" cy="847725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1824037" y="2514600"/>
            <a:ext cx="1985963" cy="1524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447800" y="3657600"/>
            <a:ext cx="1676400" cy="26519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2912994" y="4456193"/>
            <a:ext cx="1278006" cy="27338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645465" y="4510076"/>
            <a:ext cx="1316935" cy="70234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27720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anner with yellow ba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 with no tagli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anchor="ctr"/>
      <a:lstStyle>
        <a:defPPr algn="ctr" fontAlgn="auto">
          <a:spcAft>
            <a:spcPts val="0"/>
          </a:spcAft>
          <a:defRPr sz="3200" b="1" dirty="0" smtClean="0">
            <a:solidFill>
              <a:srgbClr val="002C76"/>
            </a:solidFill>
            <a:latin typeface="Helvetica" pitchFamily="34" charset="0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691</Words>
  <Application>Microsoft Office PowerPoint</Application>
  <PresentationFormat>On-screen Show (4:3)</PresentationFormat>
  <Paragraphs>116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Helvetica</vt:lpstr>
      <vt:lpstr>Wingdings</vt:lpstr>
      <vt:lpstr>Banner with yellow bar</vt:lpstr>
      <vt:lpstr>Slide with no tagline</vt:lpstr>
      <vt:lpstr>PowerPoint Presentation</vt:lpstr>
      <vt:lpstr>Find FEDMALL in LogTool</vt:lpstr>
      <vt:lpstr>Register for FEDMALL</vt:lpstr>
      <vt:lpstr>FEDMALL Login</vt:lpstr>
      <vt:lpstr>FEDMALL Home Page</vt:lpstr>
      <vt:lpstr>FEDMALL NSN/NIIN Query</vt:lpstr>
      <vt:lpstr>FEDMALL NSN/NIIN Response</vt:lpstr>
      <vt:lpstr>Common Acquisition Advice Codes (AAC) </vt:lpstr>
      <vt:lpstr>The NSN/NIIN Menu</vt:lpstr>
      <vt:lpstr>NSN/NIIN Upload Capability</vt:lpstr>
      <vt:lpstr>Requisition Number Query</vt:lpstr>
      <vt:lpstr>Requisition Customer Upload</vt:lpstr>
      <vt:lpstr>PowerPoint Presentation</vt:lpstr>
      <vt:lpstr>PowerPoint Presentation</vt:lpstr>
      <vt:lpstr>FEDMALL SA-SOR Response</vt:lpstr>
      <vt:lpstr>Downloading the report</vt:lpstr>
      <vt:lpstr>Downloading the report</vt:lpstr>
      <vt:lpstr>Copying the text file</vt:lpstr>
      <vt:lpstr>Putting the data into a spreadsheet</vt:lpstr>
      <vt:lpstr>PowerPoint Presentation</vt:lpstr>
    </vt:vector>
  </TitlesOfParts>
  <Company>NMCI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lee.singer</dc:creator>
  <cp:lastModifiedBy>craig pulver</cp:lastModifiedBy>
  <cp:revision>812</cp:revision>
  <dcterms:created xsi:type="dcterms:W3CDTF">2010-08-12T17:55:51Z</dcterms:created>
  <dcterms:modified xsi:type="dcterms:W3CDTF">2019-02-25T12:45:57Z</dcterms:modified>
</cp:coreProperties>
</file>